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Lst>
  <p:notesMasterIdLst>
    <p:notesMasterId r:id="rId7"/>
  </p:notesMasterIdLst>
  <p:handoutMasterIdLst>
    <p:handoutMasterId r:id="rId8"/>
  </p:handoutMasterIdLst>
  <p:sldIdLst>
    <p:sldId id="1046" r:id="rId5"/>
    <p:sldId id="227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3666"/>
    <a:srgbClr val="2377CC"/>
    <a:srgbClr val="8A2031"/>
    <a:srgbClr val="BD2031"/>
    <a:srgbClr val="CCCCCC"/>
    <a:srgbClr val="7F7F7F"/>
    <a:srgbClr val="E6E6E6"/>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89AFF-81B0-48C6-8619-A0AC619D47E7}" v="4" dt="2019-03-20T08:39:59.344"/>
  </p1510:revLst>
</p1510:revInfo>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62" d="100"/>
          <a:sy n="162" d="100"/>
        </p:scale>
        <p:origin x="108" y="84"/>
      </p:cViewPr>
      <p:guideLst/>
    </p:cSldViewPr>
  </p:slideViewPr>
  <p:notesTextViewPr>
    <p:cViewPr>
      <p:scale>
        <a:sx n="1" d="1"/>
        <a:sy n="1" d="1"/>
      </p:scale>
      <p:origin x="0" y="0"/>
    </p:cViewPr>
  </p:notesTextViewPr>
  <p:notesViewPr>
    <p:cSldViewPr showGuides="1">
      <p:cViewPr varScale="1">
        <p:scale>
          <a:sx n="74" d="100"/>
          <a:sy n="74" d="100"/>
        </p:scale>
        <p:origin x="2175" y="2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3B725B-653D-4166-A8E9-72A38A1847CF}" type="datetimeFigureOut">
              <a:rPr lang="es-ES"/>
              <a:t>20/03/2019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861E8E-D392-497B-BB21-122DD7C27CF3}" type="slidenum">
              <a:rPr/>
              <a:t>‹#›</a:t>
            </a:fld>
            <a:endParaRPr/>
          </a:p>
        </p:txBody>
      </p:sp>
    </p:spTree>
    <p:extLst>
      <p:ext uri="{BB962C8B-B14F-4D97-AF65-F5344CB8AC3E}">
        <p14:creationId xmlns:p14="http://schemas.microsoft.com/office/powerpoint/2010/main" val="120835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64CD-0576-4A9A-BD06-7889D6E60BDC}" type="datetimeFigureOut">
              <a:rPr lang="es-ES"/>
              <a:t>20/03/2019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5D449-B875-4B8D-8E66-224D27E54C9A}" type="slidenum">
              <a:rPr/>
              <a:t>‹#›</a:t>
            </a:fld>
            <a:endParaRPr/>
          </a:p>
        </p:txBody>
      </p:sp>
    </p:spTree>
    <p:extLst>
      <p:ext uri="{BB962C8B-B14F-4D97-AF65-F5344CB8AC3E}">
        <p14:creationId xmlns:p14="http://schemas.microsoft.com/office/powerpoint/2010/main" val="1349979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EBC7040-2D0F-45D8-8F75-B3CC9B3229A9}"/>
              </a:ext>
            </a:extLst>
          </p:cNvPr>
          <p:cNvSpPr>
            <a:spLocks noGrp="1" noChangeArrowheads="1"/>
          </p:cNvSpPr>
          <p:nvPr>
            <p:ph type="sldNum" sz="quarter" idx="5"/>
          </p:nvPr>
        </p:nvSpPr>
        <p:spPr>
          <a:ln/>
        </p:spPr>
        <p:txBody>
          <a:bodyPr/>
          <a:lstStyle/>
          <a:p>
            <a:fld id="{AE0F9A9E-AFE9-4973-B65B-069988E7A8C2}" type="slidenum">
              <a:rPr lang="en-GB" altLang="en-US"/>
              <a:pPr/>
              <a:t>1</a:t>
            </a:fld>
            <a:endParaRPr lang="en-GB" altLang="en-US"/>
          </a:p>
        </p:txBody>
      </p:sp>
      <p:sp>
        <p:nvSpPr>
          <p:cNvPr id="1623042" name="Rectangle 2">
            <a:extLst>
              <a:ext uri="{FF2B5EF4-FFF2-40B4-BE49-F238E27FC236}">
                <a16:creationId xmlns:a16="http://schemas.microsoft.com/office/drawing/2014/main" id="{3C51E19B-B94A-4349-A032-6063FD31695A}"/>
              </a:ext>
            </a:extLst>
          </p:cNvPr>
          <p:cNvSpPr>
            <a:spLocks noGrp="1" noRot="1" noChangeAspect="1" noChangeArrowheads="1" noTextEdit="1"/>
          </p:cNvSpPr>
          <p:nvPr>
            <p:ph type="sldImg"/>
          </p:nvPr>
        </p:nvSpPr>
        <p:spPr>
          <a:ln/>
        </p:spPr>
      </p:sp>
      <p:sp>
        <p:nvSpPr>
          <p:cNvPr id="1623043" name="Rectangle 3">
            <a:extLst>
              <a:ext uri="{FF2B5EF4-FFF2-40B4-BE49-F238E27FC236}">
                <a16:creationId xmlns:a16="http://schemas.microsoft.com/office/drawing/2014/main" id="{D764A165-1757-4028-965A-76E9C4A56CFB}"/>
              </a:ext>
            </a:extLst>
          </p:cNvPr>
          <p:cNvSpPr>
            <a:spLocks noGrp="1" noChangeArrowheads="1"/>
          </p:cNvSpPr>
          <p:nvPr>
            <p:ph type="body" idx="1"/>
          </p:nvPr>
        </p:nvSpPr>
        <p:spPr/>
        <p:txBody>
          <a:bodyPr/>
          <a:lstStyle/>
          <a:p>
            <a:r>
              <a:rPr lang="en-US" altLang="en-US"/>
              <a:t>DILO Mechanic had no plan, spent most of day waiting for trouble calls.</a:t>
            </a:r>
            <a:endParaRPr lang="en-GB" altLang="en-US"/>
          </a:p>
        </p:txBody>
      </p:sp>
    </p:spTree>
    <p:extLst>
      <p:ext uri="{BB962C8B-B14F-4D97-AF65-F5344CB8AC3E}">
        <p14:creationId xmlns:p14="http://schemas.microsoft.com/office/powerpoint/2010/main" val="4012964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A286DAEA-D871-4986-A1B3-DCF1282549E5}" type="slidenum">
              <a:rPr lang="en-IE" smtClean="0"/>
              <a:pPr/>
              <a:t>2</a:t>
            </a:fld>
            <a:endParaRPr lang="en-IE"/>
          </a:p>
        </p:txBody>
      </p:sp>
    </p:spTree>
    <p:extLst>
      <p:ext uri="{BB962C8B-B14F-4D97-AF65-F5344CB8AC3E}">
        <p14:creationId xmlns:p14="http://schemas.microsoft.com/office/powerpoint/2010/main" val="1362818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673D4-0B2B-4257-A1F7-4541CD9CBD6E}"/>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94EACFEE-D0B6-4E2B-BD89-4901BE74B1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extLst>
      <p:ext uri="{BB962C8B-B14F-4D97-AF65-F5344CB8AC3E}">
        <p14:creationId xmlns:p14="http://schemas.microsoft.com/office/powerpoint/2010/main" val="25648914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9D9D9"/>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7" name="red bar"/>
          <p:cNvSpPr/>
          <p:nvPr/>
        </p:nvSpPr>
        <p:spPr>
          <a:xfrm>
            <a:off x="1" y="1"/>
            <a:ext cx="12188824" cy="1524000"/>
          </a:xfrm>
          <a:prstGeom prst="rect">
            <a:avLst/>
          </a:prstGeom>
          <a:gradFill flip="none" rotWithShape="1">
            <a:gsLst>
              <a:gs pos="0">
                <a:srgbClr val="2377CC"/>
              </a:gs>
              <a:gs pos="57000">
                <a:srgbClr val="06366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551384" y="99220"/>
            <a:ext cx="10873208" cy="1325563"/>
          </a:xfrm>
          <a:prstGeom prst="rect">
            <a:avLst/>
          </a:prstGeom>
        </p:spPr>
        <p:txBody>
          <a:bodyPr vert="horz" lIns="91440" tIns="45720" rIns="91440" bIns="45720" rtlCol="0" anchor="ctr">
            <a:normAutofit/>
          </a:bodyPr>
          <a:lstStyle/>
          <a:p>
            <a:r>
              <a:rPr lang="fr-FR"/>
              <a:t>Modifiez le style du titre</a:t>
            </a:r>
            <a:endParaRPr/>
          </a:p>
        </p:txBody>
      </p:sp>
      <p:sp>
        <p:nvSpPr>
          <p:cNvPr id="3" name="Text Placeholder 2"/>
          <p:cNvSpPr>
            <a:spLocks noGrp="1"/>
          </p:cNvSpPr>
          <p:nvPr>
            <p:ph type="body" idx="1"/>
          </p:nvPr>
        </p:nvSpPr>
        <p:spPr>
          <a:xfrm>
            <a:off x="551384" y="1623221"/>
            <a:ext cx="10873208" cy="477758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a:p>
        </p:txBody>
      </p:sp>
      <p:sp>
        <p:nvSpPr>
          <p:cNvPr id="8" name="Content Placeholder 10">
            <a:extLst>
              <a:ext uri="{FF2B5EF4-FFF2-40B4-BE49-F238E27FC236}">
                <a16:creationId xmlns:a16="http://schemas.microsoft.com/office/drawing/2014/main" id="{FE15CB48-8259-4350-B088-83BED5CD756F}"/>
              </a:ext>
            </a:extLst>
          </p:cNvPr>
          <p:cNvSpPr txBox="1">
            <a:spLocks/>
          </p:cNvSpPr>
          <p:nvPr userDrawn="1"/>
        </p:nvSpPr>
        <p:spPr>
          <a:xfrm rot="16200000">
            <a:off x="10041902" y="4401171"/>
            <a:ext cx="3783361" cy="2159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2400" kern="1200">
                <a:solidFill>
                  <a:schemeClr val="tx1">
                    <a:lumMod val="75000"/>
                    <a:lumOff val="25000"/>
                  </a:schemeClr>
                </a:solidFill>
                <a:latin typeface="+mn-lt"/>
                <a:ea typeface="+mn-ea"/>
                <a:cs typeface="+mn-cs"/>
              </a:defRPr>
            </a:lvl1pPr>
            <a:lvl2pPr marL="457200" indent="-228600" algn="l" defTabSz="914400" rtl="0" eaLnBrk="1" latinLnBrk="0" hangingPunct="1">
              <a:lnSpc>
                <a:spcPct val="90000"/>
              </a:lnSpc>
              <a:spcBef>
                <a:spcPts val="600"/>
              </a:spcBef>
              <a:buSzPct val="80000"/>
              <a:buFont typeface="Wingdings" pitchFamily="2" charset="2"/>
              <a:buChar char="§"/>
              <a:defRPr sz="22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SzPct val="80000"/>
              <a:buFont typeface="Wingdings" pitchFamily="2" charset="2"/>
              <a:buChar char="§"/>
              <a:defRPr sz="2000" kern="1200">
                <a:solidFill>
                  <a:schemeClr val="tx1">
                    <a:lumMod val="75000"/>
                    <a:lumOff val="25000"/>
                  </a:schemeClr>
                </a:solidFill>
                <a:latin typeface="+mn-lt"/>
                <a:ea typeface="+mn-ea"/>
                <a:cs typeface="+mn-cs"/>
              </a:defRPr>
            </a:lvl3pPr>
            <a:lvl4pPr marL="868680" indent="-182563" algn="l" defTabSz="914400" rtl="0" eaLnBrk="1" latinLnBrk="0" hangingPunct="1">
              <a:lnSpc>
                <a:spcPct val="90000"/>
              </a:lnSpc>
              <a:spcBef>
                <a:spcPts val="600"/>
              </a:spcBef>
              <a:buSzPct val="80000"/>
              <a:buFont typeface="Wingdings" pitchFamily="2" charset="2"/>
              <a:buChar char="§"/>
              <a:defRPr sz="1800" kern="1200">
                <a:solidFill>
                  <a:schemeClr val="tx1">
                    <a:lumMod val="75000"/>
                    <a:lumOff val="25000"/>
                  </a:schemeClr>
                </a:solidFill>
                <a:latin typeface="+mn-lt"/>
                <a:ea typeface="+mn-ea"/>
                <a:cs typeface="+mn-cs"/>
              </a:defRPr>
            </a:lvl4pPr>
            <a:lvl5pPr marL="1051560" indent="-182880" algn="l" defTabSz="914400" rtl="0" eaLnBrk="1" latinLnBrk="0" hangingPunct="1">
              <a:lnSpc>
                <a:spcPct val="90000"/>
              </a:lnSpc>
              <a:spcBef>
                <a:spcPts val="600"/>
              </a:spcBef>
              <a:buSzPct val="80000"/>
              <a:buFont typeface="Wingdings" pitchFamily="2" charset="2"/>
              <a:buChar char="§"/>
              <a:defRPr sz="1600" kern="1200">
                <a:solidFill>
                  <a:schemeClr val="tx1">
                    <a:lumMod val="75000"/>
                    <a:lumOff val="25000"/>
                  </a:schemeClr>
                </a:solidFill>
                <a:latin typeface="+mn-lt"/>
                <a:ea typeface="+mn-ea"/>
                <a:cs typeface="+mn-cs"/>
              </a:defRPr>
            </a:lvl5pPr>
            <a:lvl6pPr marL="123444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9pPr>
          </a:lstStyle>
          <a:p>
            <a:r>
              <a:rPr lang="en-GB" sz="900" dirty="0">
                <a:solidFill>
                  <a:srgbClr val="7EA3FE"/>
                </a:solidFill>
              </a:rPr>
              <a:t>© 2018 </a:t>
            </a:r>
            <a:r>
              <a:rPr lang="en-GB" sz="900" dirty="0" err="1">
                <a:solidFill>
                  <a:srgbClr val="7EA3FE"/>
                </a:solidFill>
              </a:rPr>
              <a:t>Wevalgo</a:t>
            </a:r>
            <a:r>
              <a:rPr lang="en-GB" sz="900" dirty="0">
                <a:solidFill>
                  <a:srgbClr val="7EA3FE"/>
                </a:solidFill>
              </a:rPr>
              <a:t>.  All rights reserved. Proprietary and confidential</a:t>
            </a:r>
            <a:endParaRPr lang="en-GB" sz="900" dirty="0">
              <a:solidFill>
                <a:prstClr val="black"/>
              </a:solidFill>
            </a:endParaRPr>
          </a:p>
        </p:txBody>
      </p:sp>
      <p:sp>
        <p:nvSpPr>
          <p:cNvPr id="9" name="Content Placeholder 10">
            <a:extLst>
              <a:ext uri="{FF2B5EF4-FFF2-40B4-BE49-F238E27FC236}">
                <a16:creationId xmlns:a16="http://schemas.microsoft.com/office/drawing/2014/main" id="{0C5095DE-0FED-47AF-97B5-46DA06C98CA1}"/>
              </a:ext>
            </a:extLst>
          </p:cNvPr>
          <p:cNvSpPr txBox="1">
            <a:spLocks/>
          </p:cNvSpPr>
          <p:nvPr userDrawn="1"/>
        </p:nvSpPr>
        <p:spPr>
          <a:xfrm rot="16200000">
            <a:off x="11410054" y="2038799"/>
            <a:ext cx="1047057" cy="215900"/>
          </a:xfrm>
          <a:prstGeom prst="rect">
            <a:avLst/>
          </a:prstGeom>
        </p:spPr>
        <p:txBody>
          <a:bodyPr/>
          <a:lstStyle>
            <a:defPPr>
              <a:defRPr lang="en-US"/>
            </a:defPPr>
            <a:lvl1pPr marR="0" indent="0" fontAlgn="auto">
              <a:lnSpc>
                <a:spcPct val="100000"/>
              </a:lnSpc>
              <a:spcBef>
                <a:spcPts val="0"/>
              </a:spcBef>
              <a:spcAft>
                <a:spcPts val="0"/>
              </a:spcAft>
              <a:buClrTx/>
              <a:buSzTx/>
              <a:buFontTx/>
              <a:buNone/>
              <a:tabLst/>
              <a:defRPr sz="900">
                <a:solidFill>
                  <a:srgbClr val="7EA3FE"/>
                </a:solidFill>
              </a:defRPr>
            </a:lvl1pPr>
            <a:lvl2pPr indent="-228600">
              <a:lnSpc>
                <a:spcPct val="90000"/>
              </a:lnSpc>
              <a:spcBef>
                <a:spcPts val="600"/>
              </a:spcBef>
              <a:buSzPct val="80000"/>
              <a:buFont typeface="Wingdings" pitchFamily="2" charset="2"/>
              <a:buChar char="§"/>
              <a:defRPr sz="2200">
                <a:solidFill>
                  <a:schemeClr val="tx1">
                    <a:lumMod val="75000"/>
                    <a:lumOff val="25000"/>
                  </a:schemeClr>
                </a:solidFill>
              </a:defRPr>
            </a:lvl2pPr>
            <a:lvl3pPr marL="685800" indent="-182880">
              <a:lnSpc>
                <a:spcPct val="90000"/>
              </a:lnSpc>
              <a:spcBef>
                <a:spcPts val="600"/>
              </a:spcBef>
              <a:buSzPct val="80000"/>
              <a:buFont typeface="Wingdings" pitchFamily="2" charset="2"/>
              <a:buChar char="§"/>
              <a:defRPr sz="2000">
                <a:solidFill>
                  <a:schemeClr val="tx1">
                    <a:lumMod val="75000"/>
                    <a:lumOff val="25000"/>
                  </a:schemeClr>
                </a:solidFill>
              </a:defRPr>
            </a:lvl3pPr>
            <a:lvl4pPr marL="868680" indent="-182563">
              <a:lnSpc>
                <a:spcPct val="90000"/>
              </a:lnSpc>
              <a:spcBef>
                <a:spcPts val="600"/>
              </a:spcBef>
              <a:buSzPct val="80000"/>
              <a:buFont typeface="Wingdings" pitchFamily="2" charset="2"/>
              <a:buChar char="§"/>
              <a:defRPr>
                <a:solidFill>
                  <a:schemeClr val="tx1">
                    <a:lumMod val="75000"/>
                    <a:lumOff val="25000"/>
                  </a:schemeClr>
                </a:solidFill>
              </a:defRPr>
            </a:lvl4pPr>
            <a:lvl5pPr marL="1051560" indent="-182880">
              <a:lnSpc>
                <a:spcPct val="90000"/>
              </a:lnSpc>
              <a:spcBef>
                <a:spcPts val="600"/>
              </a:spcBef>
              <a:buSzPct val="80000"/>
              <a:buFont typeface="Wingdings" pitchFamily="2" charset="2"/>
              <a:buChar char="§"/>
              <a:defRPr sz="1600">
                <a:solidFill>
                  <a:schemeClr val="tx1">
                    <a:lumMod val="75000"/>
                    <a:lumOff val="25000"/>
                  </a:schemeClr>
                </a:solidFill>
              </a:defRPr>
            </a:lvl5pPr>
            <a:lvl6pPr marL="1234440" indent="-182880">
              <a:lnSpc>
                <a:spcPct val="90000"/>
              </a:lnSpc>
              <a:spcBef>
                <a:spcPts val="400"/>
              </a:spcBef>
              <a:buSzPct val="80000"/>
              <a:buFont typeface="Wingdings" pitchFamily="2" charset="2"/>
              <a:buChar char="§"/>
              <a:defRPr sz="1600">
                <a:solidFill>
                  <a:schemeClr val="tx1">
                    <a:lumMod val="75000"/>
                    <a:lumOff val="25000"/>
                  </a:schemeClr>
                </a:solidFill>
              </a:defRPr>
            </a:lvl6pPr>
            <a:lvl7pPr marL="1417320" indent="-182880">
              <a:lnSpc>
                <a:spcPct val="90000"/>
              </a:lnSpc>
              <a:spcBef>
                <a:spcPts val="400"/>
              </a:spcBef>
              <a:buSzPct val="80000"/>
              <a:buFont typeface="Wingdings" pitchFamily="2" charset="2"/>
              <a:buChar char="§"/>
              <a:defRPr sz="1600">
                <a:solidFill>
                  <a:schemeClr val="tx1">
                    <a:lumMod val="75000"/>
                    <a:lumOff val="25000"/>
                  </a:schemeClr>
                </a:solidFill>
              </a:defRPr>
            </a:lvl7pPr>
            <a:lvl8pPr marL="1600200" indent="-182880">
              <a:lnSpc>
                <a:spcPct val="90000"/>
              </a:lnSpc>
              <a:spcBef>
                <a:spcPts val="400"/>
              </a:spcBef>
              <a:buSzPct val="80000"/>
              <a:buFont typeface="Wingdings" pitchFamily="2" charset="2"/>
              <a:buChar char="§"/>
              <a:defRPr sz="1600">
                <a:solidFill>
                  <a:schemeClr val="tx1">
                    <a:lumMod val="75000"/>
                    <a:lumOff val="25000"/>
                  </a:schemeClr>
                </a:solidFill>
              </a:defRPr>
            </a:lvl8pPr>
            <a:lvl9pPr marL="1783080" indent="-182880">
              <a:lnSpc>
                <a:spcPct val="90000"/>
              </a:lnSpc>
              <a:spcBef>
                <a:spcPts val="400"/>
              </a:spcBef>
              <a:buSzPct val="80000"/>
              <a:buFont typeface="Wingdings" pitchFamily="2" charset="2"/>
              <a:buChar char="§"/>
              <a:defRPr sz="1600">
                <a:solidFill>
                  <a:schemeClr val="tx1">
                    <a:lumMod val="75000"/>
                    <a:lumOff val="25000"/>
                  </a:schemeClr>
                </a:solidFill>
              </a:defRPr>
            </a:lvl9pPr>
          </a:lstStyle>
          <a:p>
            <a:pPr lvl="0"/>
            <a:r>
              <a:rPr lang="en-GB" dirty="0"/>
              <a:t>3-Oct-18</a:t>
            </a:r>
          </a:p>
        </p:txBody>
      </p:sp>
      <p:sp>
        <p:nvSpPr>
          <p:cNvPr id="10" name="TextBox 9">
            <a:extLst>
              <a:ext uri="{FF2B5EF4-FFF2-40B4-BE49-F238E27FC236}">
                <a16:creationId xmlns:a16="http://schemas.microsoft.com/office/drawing/2014/main" id="{62EE4B3F-46A4-4EE3-95C3-9957568AD1E9}"/>
              </a:ext>
            </a:extLst>
          </p:cNvPr>
          <p:cNvSpPr txBox="1"/>
          <p:nvPr userDrawn="1"/>
        </p:nvSpPr>
        <p:spPr>
          <a:xfrm>
            <a:off x="11346320" y="6478358"/>
            <a:ext cx="695213" cy="230832"/>
          </a:xfrm>
          <a:prstGeom prst="rect">
            <a:avLst/>
          </a:prstGeom>
        </p:spPr>
        <p:txBody>
          <a:bodyPr/>
          <a:lstStyle>
            <a:defPPr>
              <a:defRPr lang="en-US"/>
            </a:defPPr>
            <a:lvl1pPr marR="0" indent="0" fontAlgn="auto">
              <a:lnSpc>
                <a:spcPct val="100000"/>
              </a:lnSpc>
              <a:spcBef>
                <a:spcPts val="0"/>
              </a:spcBef>
              <a:spcAft>
                <a:spcPts val="0"/>
              </a:spcAft>
              <a:buClrTx/>
              <a:buSzTx/>
              <a:buFontTx/>
              <a:buNone/>
              <a:tabLst/>
              <a:defRPr sz="900">
                <a:solidFill>
                  <a:srgbClr val="7EA3FE"/>
                </a:solidFill>
              </a:defRPr>
            </a:lvl1pPr>
            <a:lvl2pPr indent="-228600">
              <a:lnSpc>
                <a:spcPct val="90000"/>
              </a:lnSpc>
              <a:spcBef>
                <a:spcPts val="600"/>
              </a:spcBef>
              <a:buSzPct val="80000"/>
              <a:buFont typeface="Wingdings" pitchFamily="2" charset="2"/>
              <a:buChar char="§"/>
              <a:defRPr sz="2200">
                <a:solidFill>
                  <a:schemeClr val="tx1">
                    <a:lumMod val="75000"/>
                    <a:lumOff val="25000"/>
                  </a:schemeClr>
                </a:solidFill>
              </a:defRPr>
            </a:lvl2pPr>
            <a:lvl3pPr marL="685800" indent="-182880">
              <a:lnSpc>
                <a:spcPct val="90000"/>
              </a:lnSpc>
              <a:spcBef>
                <a:spcPts val="600"/>
              </a:spcBef>
              <a:buSzPct val="80000"/>
              <a:buFont typeface="Wingdings" pitchFamily="2" charset="2"/>
              <a:buChar char="§"/>
              <a:defRPr sz="2000">
                <a:solidFill>
                  <a:schemeClr val="tx1">
                    <a:lumMod val="75000"/>
                    <a:lumOff val="25000"/>
                  </a:schemeClr>
                </a:solidFill>
              </a:defRPr>
            </a:lvl3pPr>
            <a:lvl4pPr marL="868680" indent="-182563">
              <a:lnSpc>
                <a:spcPct val="90000"/>
              </a:lnSpc>
              <a:spcBef>
                <a:spcPts val="600"/>
              </a:spcBef>
              <a:buSzPct val="80000"/>
              <a:buFont typeface="Wingdings" pitchFamily="2" charset="2"/>
              <a:buChar char="§"/>
              <a:defRPr>
                <a:solidFill>
                  <a:schemeClr val="tx1">
                    <a:lumMod val="75000"/>
                    <a:lumOff val="25000"/>
                  </a:schemeClr>
                </a:solidFill>
              </a:defRPr>
            </a:lvl4pPr>
            <a:lvl5pPr marL="1051560" indent="-182880">
              <a:lnSpc>
                <a:spcPct val="90000"/>
              </a:lnSpc>
              <a:spcBef>
                <a:spcPts val="600"/>
              </a:spcBef>
              <a:buSzPct val="80000"/>
              <a:buFont typeface="Wingdings" pitchFamily="2" charset="2"/>
              <a:buChar char="§"/>
              <a:defRPr sz="1600">
                <a:solidFill>
                  <a:schemeClr val="tx1">
                    <a:lumMod val="75000"/>
                    <a:lumOff val="25000"/>
                  </a:schemeClr>
                </a:solidFill>
              </a:defRPr>
            </a:lvl5pPr>
            <a:lvl6pPr marL="1234440" indent="-182880">
              <a:lnSpc>
                <a:spcPct val="90000"/>
              </a:lnSpc>
              <a:spcBef>
                <a:spcPts val="400"/>
              </a:spcBef>
              <a:buSzPct val="80000"/>
              <a:buFont typeface="Wingdings" pitchFamily="2" charset="2"/>
              <a:buChar char="§"/>
              <a:defRPr sz="1600">
                <a:solidFill>
                  <a:schemeClr val="tx1">
                    <a:lumMod val="75000"/>
                    <a:lumOff val="25000"/>
                  </a:schemeClr>
                </a:solidFill>
              </a:defRPr>
            </a:lvl6pPr>
            <a:lvl7pPr marL="1417320" indent="-182880">
              <a:lnSpc>
                <a:spcPct val="90000"/>
              </a:lnSpc>
              <a:spcBef>
                <a:spcPts val="400"/>
              </a:spcBef>
              <a:buSzPct val="80000"/>
              <a:buFont typeface="Wingdings" pitchFamily="2" charset="2"/>
              <a:buChar char="§"/>
              <a:defRPr sz="1600">
                <a:solidFill>
                  <a:schemeClr val="tx1">
                    <a:lumMod val="75000"/>
                    <a:lumOff val="25000"/>
                  </a:schemeClr>
                </a:solidFill>
              </a:defRPr>
            </a:lvl7pPr>
            <a:lvl8pPr marL="1600200" indent="-182880">
              <a:lnSpc>
                <a:spcPct val="90000"/>
              </a:lnSpc>
              <a:spcBef>
                <a:spcPts val="400"/>
              </a:spcBef>
              <a:buSzPct val="80000"/>
              <a:buFont typeface="Wingdings" pitchFamily="2" charset="2"/>
              <a:buChar char="§"/>
              <a:defRPr sz="1600">
                <a:solidFill>
                  <a:schemeClr val="tx1">
                    <a:lumMod val="75000"/>
                    <a:lumOff val="25000"/>
                  </a:schemeClr>
                </a:solidFill>
              </a:defRPr>
            </a:lvl8pPr>
            <a:lvl9pPr marL="1783080" indent="-182880">
              <a:lnSpc>
                <a:spcPct val="90000"/>
              </a:lnSpc>
              <a:spcBef>
                <a:spcPts val="400"/>
              </a:spcBef>
              <a:buSzPct val="80000"/>
              <a:buFont typeface="Wingdings" pitchFamily="2" charset="2"/>
              <a:buChar char="§"/>
              <a:defRPr sz="1600">
                <a:solidFill>
                  <a:schemeClr val="tx1">
                    <a:lumMod val="75000"/>
                    <a:lumOff val="25000"/>
                  </a:schemeClr>
                </a:solidFill>
              </a:defRPr>
            </a:lvl9pPr>
          </a:lstStyle>
          <a:p>
            <a:pPr lvl="0" algn="r"/>
            <a:fld id="{CD8B632A-B783-4E0A-912E-85B0F0155214}" type="slidenum">
              <a:rPr lang="fr-FR" smtClean="0"/>
              <a:pPr lvl="0" algn="r"/>
              <a:t>‹#›</a:t>
            </a:fld>
            <a:endParaRPr lang="fr-FR"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54" r:id="rId1"/>
    <p:sldLayoutId id="2147483660"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80000"/>
        <a:buFont typeface="Wingdings" pitchFamily="2" charset="2"/>
        <a:buChar char="§"/>
        <a:defRPr sz="2400" kern="1200">
          <a:solidFill>
            <a:schemeClr val="tx1">
              <a:lumMod val="75000"/>
              <a:lumOff val="25000"/>
            </a:schemeClr>
          </a:solidFill>
          <a:latin typeface="+mn-lt"/>
          <a:ea typeface="+mn-ea"/>
          <a:cs typeface="+mn-cs"/>
        </a:defRPr>
      </a:lvl1pPr>
      <a:lvl2pPr marL="457200" indent="-228600" algn="l" defTabSz="914400" rtl="0" eaLnBrk="1" latinLnBrk="0" hangingPunct="1">
        <a:lnSpc>
          <a:spcPct val="90000"/>
        </a:lnSpc>
        <a:spcBef>
          <a:spcPts val="600"/>
        </a:spcBef>
        <a:buSzPct val="80000"/>
        <a:buFont typeface="Wingdings" pitchFamily="2" charset="2"/>
        <a:buChar char="§"/>
        <a:defRPr sz="22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SzPct val="80000"/>
        <a:buFont typeface="Wingdings" pitchFamily="2" charset="2"/>
        <a:buChar char="§"/>
        <a:defRPr sz="2000" kern="1200">
          <a:solidFill>
            <a:schemeClr val="tx1">
              <a:lumMod val="75000"/>
              <a:lumOff val="25000"/>
            </a:schemeClr>
          </a:solidFill>
          <a:latin typeface="+mn-lt"/>
          <a:ea typeface="+mn-ea"/>
          <a:cs typeface="+mn-cs"/>
        </a:defRPr>
      </a:lvl3pPr>
      <a:lvl4pPr marL="868680" indent="-182563" algn="l" defTabSz="914400" rtl="0" eaLnBrk="1" latinLnBrk="0" hangingPunct="1">
        <a:lnSpc>
          <a:spcPct val="90000"/>
        </a:lnSpc>
        <a:spcBef>
          <a:spcPts val="600"/>
        </a:spcBef>
        <a:buSzPct val="80000"/>
        <a:buFont typeface="Wingdings" pitchFamily="2" charset="2"/>
        <a:buChar char="§"/>
        <a:defRPr sz="1800" kern="1200">
          <a:solidFill>
            <a:schemeClr val="tx1">
              <a:lumMod val="75000"/>
              <a:lumOff val="25000"/>
            </a:schemeClr>
          </a:solidFill>
          <a:latin typeface="+mn-lt"/>
          <a:ea typeface="+mn-ea"/>
          <a:cs typeface="+mn-cs"/>
        </a:defRPr>
      </a:lvl4pPr>
      <a:lvl5pPr marL="1051560" indent="-182880" algn="l" defTabSz="914400" rtl="0" eaLnBrk="1" latinLnBrk="0" hangingPunct="1">
        <a:lnSpc>
          <a:spcPct val="90000"/>
        </a:lnSpc>
        <a:spcBef>
          <a:spcPts val="600"/>
        </a:spcBef>
        <a:buSzPct val="80000"/>
        <a:buFont typeface="Wingdings" pitchFamily="2" charset="2"/>
        <a:buChar char="§"/>
        <a:defRPr sz="1600" kern="1200">
          <a:solidFill>
            <a:schemeClr val="tx1">
              <a:lumMod val="75000"/>
              <a:lumOff val="25000"/>
            </a:schemeClr>
          </a:solidFill>
          <a:latin typeface="+mn-lt"/>
          <a:ea typeface="+mn-ea"/>
          <a:cs typeface="+mn-cs"/>
        </a:defRPr>
      </a:lvl5pPr>
      <a:lvl6pPr marL="123444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80000"/>
        <a:buFont typeface="Wingdings" pitchFamily="2" charset="2"/>
        <a:buChar char="§"/>
        <a:defRPr sz="1600" kern="120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pos="672">
          <p15:clr>
            <a:srgbClr val="F26B43"/>
          </p15:clr>
        </p15:guide>
        <p15:guide id="4" pos="7008">
          <p15:clr>
            <a:srgbClr val="F26B43"/>
          </p15:clr>
        </p15:guide>
        <p15:guide id="5" orient="horz" pos="1152">
          <p15:clr>
            <a:srgbClr val="F26B43"/>
          </p15:clr>
        </p15:guide>
        <p15:guide id="6" orient="horz" pos="4032">
          <p15:clr>
            <a:srgbClr val="F26B43"/>
          </p15:clr>
        </p15:guide>
        <p15:guide id="7" pos="960">
          <p15:clr>
            <a:srgbClr val="F26B43"/>
          </p15:clr>
        </p15:guide>
        <p15:guide id="8" pos="6720">
          <p15:clr>
            <a:srgbClr val="F26B43"/>
          </p15:clr>
        </p15:guide>
        <p15:guide id="9" pos="384">
          <p15:clr>
            <a:srgbClr val="F26B43"/>
          </p15:clr>
        </p15:guide>
        <p15:guide id="10" orient="horz" pos="2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2018" name="Rectangle 2">
            <a:extLst>
              <a:ext uri="{FF2B5EF4-FFF2-40B4-BE49-F238E27FC236}">
                <a16:creationId xmlns:a16="http://schemas.microsoft.com/office/drawing/2014/main" id="{1098D917-9BA0-4645-B325-DB9F6EC64975}"/>
              </a:ext>
            </a:extLst>
          </p:cNvPr>
          <p:cNvSpPr>
            <a:spLocks noGrp="1" noChangeArrowheads="1"/>
          </p:cNvSpPr>
          <p:nvPr>
            <p:ph type="title"/>
          </p:nvPr>
        </p:nvSpPr>
        <p:spPr/>
        <p:txBody>
          <a:bodyPr>
            <a:normAutofit/>
          </a:bodyPr>
          <a:lstStyle/>
          <a:p>
            <a:r>
              <a:rPr lang="nl-NL" altLang="en-US" dirty="0"/>
              <a:t>Operational DILO example</a:t>
            </a:r>
            <a:endParaRPr lang="en-GB" altLang="ja-JP" dirty="0"/>
          </a:p>
        </p:txBody>
      </p:sp>
      <p:graphicFrame>
        <p:nvGraphicFramePr>
          <p:cNvPr id="1622023" name="Object 7">
            <a:extLst>
              <a:ext uri="{FF2B5EF4-FFF2-40B4-BE49-F238E27FC236}">
                <a16:creationId xmlns:a16="http://schemas.microsoft.com/office/drawing/2014/main" id="{8D37A80A-870F-41D9-BF26-220BBBA23DCA}"/>
              </a:ext>
            </a:extLst>
          </p:cNvPr>
          <p:cNvGraphicFramePr>
            <a:graphicFrameLocks noGrp="1" noChangeAspect="1"/>
          </p:cNvGraphicFramePr>
          <p:nvPr>
            <p:ph idx="4294967295"/>
            <p:extLst>
              <p:ext uri="{D42A27DB-BD31-4B8C-83A1-F6EECF244321}">
                <p14:modId xmlns:p14="http://schemas.microsoft.com/office/powerpoint/2010/main" val="144409198"/>
              </p:ext>
            </p:extLst>
          </p:nvPr>
        </p:nvGraphicFramePr>
        <p:xfrm>
          <a:off x="1609000" y="2721532"/>
          <a:ext cx="5903913" cy="3868737"/>
        </p:xfrm>
        <a:graphic>
          <a:graphicData uri="http://schemas.openxmlformats.org/presentationml/2006/ole">
            <mc:AlternateContent xmlns:mc="http://schemas.openxmlformats.org/markup-compatibility/2006">
              <mc:Choice xmlns:v="urn:schemas-microsoft-com:vml" Requires="v">
                <p:oleObj spid="_x0000_s1026" name="Chart" r:id="rId4" imgW="7210425" imgH="5238750" progId="Excel.Chart.8">
                  <p:embed/>
                </p:oleObj>
              </mc:Choice>
              <mc:Fallback>
                <p:oleObj name="Chart" r:id="rId4" imgW="7210425" imgH="5238750" progId="Excel.Chart.8">
                  <p:embed/>
                  <p:pic>
                    <p:nvPicPr>
                      <p:cNvPr id="1622023" name="Object 7">
                        <a:extLst>
                          <a:ext uri="{FF2B5EF4-FFF2-40B4-BE49-F238E27FC236}">
                            <a16:creationId xmlns:a16="http://schemas.microsoft.com/office/drawing/2014/main" id="{8D37A80A-870F-41D9-BF26-220BBBA23D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9000" y="2721532"/>
                        <a:ext cx="5903913" cy="3868737"/>
                      </a:xfrm>
                      <a:prstGeom prst="rect">
                        <a:avLst/>
                      </a:prstGeom>
                      <a:noFill/>
                      <a:ln>
                        <a:noFill/>
                      </a:ln>
                      <a:effectLst/>
                    </p:spPr>
                  </p:pic>
                </p:oleObj>
              </mc:Fallback>
            </mc:AlternateContent>
          </a:graphicData>
        </a:graphic>
      </p:graphicFrame>
      <p:sp>
        <p:nvSpPr>
          <p:cNvPr id="1622020" name="Rectangle 4">
            <a:extLst>
              <a:ext uri="{FF2B5EF4-FFF2-40B4-BE49-F238E27FC236}">
                <a16:creationId xmlns:a16="http://schemas.microsoft.com/office/drawing/2014/main" id="{3B8E062A-49DF-490A-8CFC-A31EAD635353}"/>
              </a:ext>
            </a:extLst>
          </p:cNvPr>
          <p:cNvSpPr>
            <a:spLocks noChangeArrowheads="1"/>
          </p:cNvSpPr>
          <p:nvPr/>
        </p:nvSpPr>
        <p:spPr bwMode="gray">
          <a:xfrm>
            <a:off x="7536160" y="2374663"/>
            <a:ext cx="2880000" cy="376238"/>
          </a:xfrm>
          <a:prstGeom prst="rect">
            <a:avLst/>
          </a:prstGeom>
          <a:solidFill>
            <a:schemeClr val="bg1">
              <a:lumMod val="95000"/>
            </a:schemeClr>
          </a:solidFill>
          <a:ln w="6350" algn="ctr">
            <a:solidFill>
              <a:schemeClr val="bg1">
                <a:lumMod val="65000"/>
              </a:schemeClr>
            </a:solidFill>
            <a:miter lim="800000"/>
            <a:headEnd/>
            <a:tailEnd/>
          </a:ln>
          <a:effectLst/>
        </p:spPr>
        <p:txBody>
          <a:bodyPr lIns="0" tIns="36000" rIns="0" bIns="36000" anchor="ctr"/>
          <a:lstStyle/>
          <a:p>
            <a:pPr algn="ctr">
              <a:spcBef>
                <a:spcPct val="50000"/>
              </a:spcBef>
              <a:buClr>
                <a:schemeClr val="tx1"/>
              </a:buClr>
              <a:buSzPct val="80000"/>
            </a:pPr>
            <a:r>
              <a:rPr lang="en-GB" altLang="ja-JP" sz="1400" b="1" noProof="1">
                <a:solidFill>
                  <a:srgbClr val="000066"/>
                </a:solidFill>
                <a:latin typeface="Tahoma" panose="020B0604030504040204" pitchFamily="34" charset="0"/>
              </a:rPr>
              <a:t>Key Comments</a:t>
            </a:r>
          </a:p>
        </p:txBody>
      </p:sp>
      <p:sp>
        <p:nvSpPr>
          <p:cNvPr id="1622021" name="Rectangle 5">
            <a:extLst>
              <a:ext uri="{FF2B5EF4-FFF2-40B4-BE49-F238E27FC236}">
                <a16:creationId xmlns:a16="http://schemas.microsoft.com/office/drawing/2014/main" id="{3C75C4F6-24DB-450B-81D1-1065B4CB8459}"/>
              </a:ext>
            </a:extLst>
          </p:cNvPr>
          <p:cNvSpPr>
            <a:spLocks noChangeArrowheads="1"/>
          </p:cNvSpPr>
          <p:nvPr/>
        </p:nvSpPr>
        <p:spPr bwMode="auto">
          <a:xfrm>
            <a:off x="7536160" y="2757949"/>
            <a:ext cx="2880000" cy="3795906"/>
          </a:xfrm>
          <a:prstGeom prst="rect">
            <a:avLst/>
          </a:prstGeom>
          <a:solidFill>
            <a:schemeClr val="bg1"/>
          </a:solidFill>
          <a:ln w="6350">
            <a:solidFill>
              <a:schemeClr val="bg1">
                <a:lumMod val="65000"/>
              </a:schemeClr>
            </a:solidFill>
            <a:miter lim="800000"/>
            <a:headEnd/>
            <a:tailEnd/>
          </a:ln>
          <a:effectLst/>
          <a:extLst>
            <a:ext uri="{AF507438-7753-43E0-B8FC-AC1667EBCBE1}">
              <a14:hiddenEffects xmlns:a14="http://schemas.microsoft.com/office/drawing/2010/main">
                <a:effectLst>
                  <a:outerShdw dist="107763" dir="2700000" algn="ctr" rotWithShape="0">
                    <a:schemeClr val="hlink"/>
                  </a:outerShdw>
                </a:effectLst>
              </a14:hiddenEffects>
            </a:ext>
          </a:extLst>
        </p:spPr>
        <p:txBody>
          <a:bodyPr lIns="108000" tIns="108000" rIns="108000" bIns="36000"/>
          <a:lstStyle>
            <a:lvl1pPr marL="173038" indent="-173038" algn="l">
              <a:defRPr sz="2400">
                <a:solidFill>
                  <a:schemeClr val="tx1"/>
                </a:solidFill>
                <a:latin typeface="Arial" panose="020B0604020202020204" pitchFamily="34" charset="0"/>
                <a:ea typeface="ＭＳ Ｐゴシック" panose="020B0600070205080204" pitchFamily="34" charset="-128"/>
              </a:defRPr>
            </a:lvl1pPr>
            <a:lvl2pPr algn="l">
              <a:defRPr sz="2400">
                <a:solidFill>
                  <a:schemeClr val="tx1"/>
                </a:solidFill>
                <a:latin typeface="Arial" panose="020B0604020202020204" pitchFamily="34" charset="0"/>
                <a:ea typeface="ＭＳ Ｐゴシック" panose="020B0600070205080204" pitchFamily="34" charset="-128"/>
              </a:defRPr>
            </a:lvl2pPr>
            <a:lvl3pPr algn="l">
              <a:defRPr sz="2400">
                <a:solidFill>
                  <a:schemeClr val="tx1"/>
                </a:solidFill>
                <a:latin typeface="Arial" panose="020B0604020202020204" pitchFamily="34" charset="0"/>
                <a:ea typeface="ＭＳ Ｐゴシック" panose="020B0600070205080204" pitchFamily="34" charset="-128"/>
              </a:defRPr>
            </a:lvl3pPr>
            <a:lvl4pPr algn="l">
              <a:defRPr sz="2400">
                <a:solidFill>
                  <a:schemeClr val="tx1"/>
                </a:solidFill>
                <a:latin typeface="Arial" panose="020B0604020202020204" pitchFamily="34" charset="0"/>
                <a:ea typeface="ＭＳ Ｐゴシック" panose="020B0600070205080204" pitchFamily="34" charset="-128"/>
              </a:defRPr>
            </a:lvl4pPr>
            <a:lvl5pPr algn="l">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180975" indent="-180975">
              <a:spcBef>
                <a:spcPct val="50000"/>
              </a:spcBef>
              <a:buClr>
                <a:srgbClr val="000066"/>
              </a:buClr>
              <a:buSzPct val="80000"/>
              <a:buFont typeface="Arial" panose="020B0604020202020204" pitchFamily="34" charset="0"/>
              <a:buChar char="•"/>
            </a:pPr>
            <a:r>
              <a:rPr lang="en-GB" altLang="ja-JP" sz="1200" noProof="1">
                <a:solidFill>
                  <a:srgbClr val="000066"/>
                </a:solidFill>
                <a:latin typeface="Tahoma" panose="020B0604030504040204" pitchFamily="34" charset="0"/>
              </a:rPr>
              <a:t>No set daily work plan. Waiting for trouble shooting call and  mainly generating reports. </a:t>
            </a:r>
          </a:p>
          <a:p>
            <a:pPr marL="180975" indent="-180975">
              <a:spcBef>
                <a:spcPct val="50000"/>
              </a:spcBef>
              <a:buClr>
                <a:srgbClr val="000066"/>
              </a:buClr>
              <a:buSzPct val="80000"/>
              <a:buFont typeface="Arial" panose="020B0604020202020204" pitchFamily="34" charset="0"/>
              <a:buChar char="•"/>
            </a:pPr>
            <a:r>
              <a:rPr lang="en-GB" altLang="ja-JP" sz="1200" noProof="1">
                <a:solidFill>
                  <a:srgbClr val="000066"/>
                </a:solidFill>
                <a:latin typeface="Tahoma" panose="020B0604030504040204" pitchFamily="34" charset="0"/>
              </a:rPr>
              <a:t>Only one trouble shooting repair job for 11 min during the day. Another quick fix at air compressor room during the building survey. The rest of the Value Added was for purchase approval and invoice payment request</a:t>
            </a:r>
          </a:p>
          <a:p>
            <a:pPr marL="180975" indent="-180975">
              <a:spcBef>
                <a:spcPct val="50000"/>
              </a:spcBef>
              <a:buClr>
                <a:srgbClr val="000066"/>
              </a:buClr>
              <a:buSzPct val="80000"/>
              <a:buFont typeface="Arial" panose="020B0604020202020204" pitchFamily="34" charset="0"/>
              <a:buChar char="•"/>
            </a:pPr>
            <a:r>
              <a:rPr lang="en-GB" altLang="ja-JP" sz="1200" noProof="1">
                <a:solidFill>
                  <a:srgbClr val="000066"/>
                </a:solidFill>
                <a:latin typeface="Tahoma" panose="020B0604030504040204" pitchFamily="34" charset="0"/>
              </a:rPr>
              <a:t>No communication among the team, no check on where they are, what they are working on</a:t>
            </a:r>
          </a:p>
          <a:p>
            <a:pPr marL="180975" indent="-180975">
              <a:spcBef>
                <a:spcPct val="50000"/>
              </a:spcBef>
              <a:buClr>
                <a:srgbClr val="000066"/>
              </a:buClr>
              <a:buSzPct val="80000"/>
              <a:buFont typeface="Arial" panose="020B0604020202020204" pitchFamily="34" charset="0"/>
              <a:buChar char="•"/>
            </a:pPr>
            <a:r>
              <a:rPr lang="en-GB" altLang="ja-JP" sz="1200" noProof="1">
                <a:solidFill>
                  <a:srgbClr val="000066"/>
                </a:solidFill>
                <a:latin typeface="Tahoma" panose="020B0604030504040204" pitchFamily="34" charset="0"/>
              </a:rPr>
              <a:t>No supervision, time budgeting or recording of daily work</a:t>
            </a:r>
          </a:p>
        </p:txBody>
      </p:sp>
      <p:sp>
        <p:nvSpPr>
          <p:cNvPr id="1622022" name="Rectangle 6">
            <a:extLst>
              <a:ext uri="{FF2B5EF4-FFF2-40B4-BE49-F238E27FC236}">
                <a16:creationId xmlns:a16="http://schemas.microsoft.com/office/drawing/2014/main" id="{89594795-7069-4880-BCA9-53E395FCC7F5}"/>
              </a:ext>
            </a:extLst>
          </p:cNvPr>
          <p:cNvSpPr>
            <a:spLocks noChangeArrowheads="1"/>
          </p:cNvSpPr>
          <p:nvPr/>
        </p:nvSpPr>
        <p:spPr bwMode="gray">
          <a:xfrm>
            <a:off x="1656522" y="2374663"/>
            <a:ext cx="5808870" cy="376238"/>
          </a:xfrm>
          <a:prstGeom prst="rect">
            <a:avLst/>
          </a:prstGeom>
          <a:solidFill>
            <a:schemeClr val="bg1">
              <a:lumMod val="95000"/>
            </a:schemeClr>
          </a:solidFill>
          <a:ln w="6350" algn="ctr">
            <a:solidFill>
              <a:schemeClr val="bg1">
                <a:lumMod val="65000"/>
              </a:schemeClr>
            </a:solidFill>
            <a:miter lim="800000"/>
            <a:headEnd/>
            <a:tailEnd/>
          </a:ln>
          <a:effectLst/>
        </p:spPr>
        <p:txBody>
          <a:bodyPr lIns="0" tIns="36000" rIns="0" bIns="36000" anchor="ctr"/>
          <a:lstStyle/>
          <a:p>
            <a:pPr algn="ctr">
              <a:spcBef>
                <a:spcPct val="50000"/>
              </a:spcBef>
              <a:buClr>
                <a:schemeClr val="tx1"/>
              </a:buClr>
              <a:buSzPct val="80000"/>
            </a:pPr>
            <a:r>
              <a:rPr lang="en-GB" altLang="ja-JP" sz="1400" b="1" noProof="1">
                <a:solidFill>
                  <a:srgbClr val="000066"/>
                </a:solidFill>
                <a:latin typeface="Tahoma" panose="020B0604030504040204" pitchFamily="34" charset="0"/>
              </a:rPr>
              <a:t>Observation of a maintenance agent </a:t>
            </a:r>
          </a:p>
        </p:txBody>
      </p:sp>
      <p:sp>
        <p:nvSpPr>
          <p:cNvPr id="1622025" name="Text Box 9">
            <a:extLst>
              <a:ext uri="{FF2B5EF4-FFF2-40B4-BE49-F238E27FC236}">
                <a16:creationId xmlns:a16="http://schemas.microsoft.com/office/drawing/2014/main" id="{B772A11B-44B8-4272-B04D-FA7C23C471BE}"/>
              </a:ext>
            </a:extLst>
          </p:cNvPr>
          <p:cNvSpPr txBox="1">
            <a:spLocks noChangeArrowheads="1"/>
          </p:cNvSpPr>
          <p:nvPr/>
        </p:nvSpPr>
        <p:spPr bwMode="auto">
          <a:xfrm>
            <a:off x="4690740" y="2996952"/>
            <a:ext cx="688975" cy="165100"/>
          </a:xfrm>
          <a:prstGeom prst="rect">
            <a:avLst/>
          </a:prstGeom>
          <a:noFill/>
          <a:ln>
            <a:noFill/>
          </a:ln>
          <a:effectLst/>
          <a:extLst>
            <a:ext uri="{909E8E84-426E-40DD-AFC4-6F175D3DCCD1}">
              <a14:hiddenFill xmlns:a14="http://schemas.microsoft.com/office/drawing/2010/main">
                <a:solidFill>
                  <a:srgbClr val="F2F6BC"/>
                </a:solidFill>
              </a14:hiddenFill>
            </a:ext>
            <a:ext uri="{91240B29-F687-4F45-9708-019B960494DF}">
              <a14:hiddenLine xmlns:a14="http://schemas.microsoft.com/office/drawing/2010/main" w="28575" algn="ctr">
                <a:solidFill>
                  <a:srgbClr val="C2CD15"/>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36000" tIns="36000" rIns="36000" bIns="36000">
            <a:spAutoFit/>
          </a:bodyPr>
          <a:lstStyle/>
          <a:p>
            <a:r>
              <a:rPr lang="en-GB" altLang="en-US" sz="600" noProof="1"/>
              <a:t>Direct value added</a:t>
            </a:r>
            <a:endParaRPr lang="en-GB" altLang="ja-JP" sz="600" noProof="1"/>
          </a:p>
        </p:txBody>
      </p:sp>
      <p:sp>
        <p:nvSpPr>
          <p:cNvPr id="1622026" name="Rectangle 10">
            <a:extLst>
              <a:ext uri="{FF2B5EF4-FFF2-40B4-BE49-F238E27FC236}">
                <a16:creationId xmlns:a16="http://schemas.microsoft.com/office/drawing/2014/main" id="{CD42EB54-49EB-4D83-A991-1B97954B6B71}"/>
              </a:ext>
            </a:extLst>
          </p:cNvPr>
          <p:cNvSpPr>
            <a:spLocks noChangeArrowheads="1"/>
          </p:cNvSpPr>
          <p:nvPr/>
        </p:nvSpPr>
        <p:spPr bwMode="auto">
          <a:xfrm>
            <a:off x="4343077" y="3031083"/>
            <a:ext cx="323850" cy="96838"/>
          </a:xfrm>
          <a:prstGeom prst="rect">
            <a:avLst/>
          </a:prstGeom>
          <a:solidFill>
            <a:srgbClr val="00FF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36000" tIns="36000" rIns="36000" bIns="36000" anchor="ctr"/>
          <a:lstStyle/>
          <a:p>
            <a:endParaRPr lang="en-GB" noProof="1"/>
          </a:p>
        </p:txBody>
      </p:sp>
      <p:sp>
        <p:nvSpPr>
          <p:cNvPr id="1622027" name="Rectangle 11">
            <a:extLst>
              <a:ext uri="{FF2B5EF4-FFF2-40B4-BE49-F238E27FC236}">
                <a16:creationId xmlns:a16="http://schemas.microsoft.com/office/drawing/2014/main" id="{6326C54F-2407-4393-AE9D-FD1C2260C081}"/>
              </a:ext>
            </a:extLst>
          </p:cNvPr>
          <p:cNvSpPr>
            <a:spLocks noChangeArrowheads="1"/>
          </p:cNvSpPr>
          <p:nvPr/>
        </p:nvSpPr>
        <p:spPr bwMode="auto">
          <a:xfrm>
            <a:off x="5735960" y="3031877"/>
            <a:ext cx="323850" cy="95250"/>
          </a:xfrm>
          <a:prstGeom prst="rect">
            <a:avLst/>
          </a:prstGeom>
          <a:solidFill>
            <a:srgbClr val="FF0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36000" tIns="36000" rIns="36000" bIns="36000" anchor="ctr"/>
          <a:lstStyle/>
          <a:p>
            <a:endParaRPr lang="en-GB" noProof="1"/>
          </a:p>
        </p:txBody>
      </p:sp>
      <p:sp>
        <p:nvSpPr>
          <p:cNvPr id="1622028" name="Text Box 12">
            <a:extLst>
              <a:ext uri="{FF2B5EF4-FFF2-40B4-BE49-F238E27FC236}">
                <a16:creationId xmlns:a16="http://schemas.microsoft.com/office/drawing/2014/main" id="{5A79AB6F-8270-4B83-A45F-B669D2D8B84B}"/>
              </a:ext>
            </a:extLst>
          </p:cNvPr>
          <p:cNvSpPr txBox="1">
            <a:spLocks noChangeArrowheads="1"/>
          </p:cNvSpPr>
          <p:nvPr/>
        </p:nvSpPr>
        <p:spPr bwMode="auto">
          <a:xfrm>
            <a:off x="6070923" y="2996952"/>
            <a:ext cx="838200" cy="165100"/>
          </a:xfrm>
          <a:prstGeom prst="rect">
            <a:avLst/>
          </a:prstGeom>
          <a:noFill/>
          <a:ln>
            <a:noFill/>
          </a:ln>
          <a:effectLst/>
          <a:extLst>
            <a:ext uri="{909E8E84-426E-40DD-AFC4-6F175D3DCCD1}">
              <a14:hiddenFill xmlns:a14="http://schemas.microsoft.com/office/drawing/2010/main">
                <a:solidFill>
                  <a:srgbClr val="F2F6BC"/>
                </a:solidFill>
              </a14:hiddenFill>
            </a:ext>
            <a:ext uri="{91240B29-F687-4F45-9708-019B960494DF}">
              <a14:hiddenLine xmlns:a14="http://schemas.microsoft.com/office/drawing/2010/main" w="28575" algn="ctr">
                <a:solidFill>
                  <a:srgbClr val="C2CD15"/>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36000" tIns="36000" rIns="36000" bIns="36000">
            <a:spAutoFit/>
          </a:bodyPr>
          <a:lstStyle/>
          <a:p>
            <a:r>
              <a:rPr lang="en-GB" altLang="en-US" sz="600" noProof="1"/>
              <a:t>Non Direct value added</a:t>
            </a:r>
            <a:endParaRPr lang="en-GB" altLang="ja-JP" sz="600" noProof="1"/>
          </a:p>
        </p:txBody>
      </p:sp>
    </p:spTree>
    <p:extLst>
      <p:ext uri="{BB962C8B-B14F-4D97-AF65-F5344CB8AC3E}">
        <p14:creationId xmlns:p14="http://schemas.microsoft.com/office/powerpoint/2010/main" val="3463560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normAutofit/>
          </a:bodyPr>
          <a:lstStyle/>
          <a:p>
            <a:pPr eaLnBrk="1" hangingPunct="1"/>
            <a:r>
              <a:rPr lang="en-IE" dirty="0"/>
              <a:t>Supervisor DILO example</a:t>
            </a:r>
          </a:p>
        </p:txBody>
      </p:sp>
      <p:sp>
        <p:nvSpPr>
          <p:cNvPr id="13325" name="Rectangle 11"/>
          <p:cNvSpPr>
            <a:spLocks noChangeArrowheads="1"/>
          </p:cNvSpPr>
          <p:nvPr/>
        </p:nvSpPr>
        <p:spPr bwMode="gray">
          <a:xfrm>
            <a:off x="1434530" y="4942054"/>
            <a:ext cx="1035050" cy="1521600"/>
          </a:xfrm>
          <a:prstGeom prst="rect">
            <a:avLst/>
          </a:prstGeom>
          <a:solidFill>
            <a:schemeClr val="bg1">
              <a:lumMod val="95000"/>
            </a:schemeClr>
          </a:solidFill>
          <a:ln w="6350" algn="ctr">
            <a:solidFill>
              <a:schemeClr val="bg1">
                <a:lumMod val="65000"/>
              </a:schemeClr>
            </a:solidFill>
            <a:miter lim="800000"/>
            <a:headEnd/>
            <a:tailEnd/>
          </a:ln>
          <a:effectLst/>
        </p:spPr>
        <p:txBody>
          <a:bodyPr lIns="0" tIns="36000" rIns="0" bIns="36000" anchor="ctr"/>
          <a:lstStyle/>
          <a:p>
            <a:pPr algn="ctr">
              <a:spcBef>
                <a:spcPct val="50000"/>
              </a:spcBef>
              <a:buClr>
                <a:schemeClr val="tx1"/>
              </a:buClr>
              <a:buSzPct val="80000"/>
            </a:pPr>
            <a:r>
              <a:rPr lang="en-IE" sz="1400" b="1" dirty="0">
                <a:solidFill>
                  <a:srgbClr val="000066"/>
                </a:solidFill>
                <a:latin typeface="Tahoma" panose="020B0604030504040204" pitchFamily="34" charset="0"/>
              </a:rPr>
              <a:t>Comments</a:t>
            </a:r>
          </a:p>
        </p:txBody>
      </p:sp>
      <p:sp>
        <p:nvSpPr>
          <p:cNvPr id="13326" name="Rectangle 12"/>
          <p:cNvSpPr>
            <a:spLocks noChangeArrowheads="1"/>
          </p:cNvSpPr>
          <p:nvPr/>
        </p:nvSpPr>
        <p:spPr bwMode="auto">
          <a:xfrm>
            <a:off x="2514031" y="4942054"/>
            <a:ext cx="5955127" cy="1521600"/>
          </a:xfrm>
          <a:prstGeom prst="rect">
            <a:avLst/>
          </a:prstGeom>
          <a:solidFill>
            <a:schemeClr val="bg1"/>
          </a:solidFill>
          <a:ln w="6350">
            <a:solidFill>
              <a:schemeClr val="bg1">
                <a:lumMod val="65000"/>
              </a:schemeClr>
            </a:solidFill>
            <a:miter lim="800000"/>
            <a:headEnd/>
            <a:tailEnd/>
          </a:ln>
        </p:spPr>
        <p:txBody>
          <a:bodyPr lIns="108000" tIns="36000" rIns="108000" bIns="36000"/>
          <a:lstStyle/>
          <a:p>
            <a:pPr marL="173038" indent="-173038">
              <a:buClr>
                <a:srgbClr val="000066"/>
              </a:buClr>
              <a:buSzPct val="80000"/>
              <a:buFont typeface="Wingdings" pitchFamily="2" charset="2"/>
              <a:buChar char="§"/>
            </a:pPr>
            <a:r>
              <a:rPr lang="en-IE" sz="1050" dirty="0">
                <a:solidFill>
                  <a:srgbClr val="000066"/>
                </a:solidFill>
                <a:latin typeface="Tahoma" pitchFamily="34" charset="0"/>
              </a:rPr>
              <a:t>Coordinator very active and willing to help, but  a lot of “going around”  </a:t>
            </a:r>
          </a:p>
          <a:p>
            <a:pPr marL="173038" indent="-173038">
              <a:buClr>
                <a:srgbClr val="000066"/>
              </a:buClr>
              <a:buSzPct val="80000"/>
              <a:buFont typeface="Wingdings" pitchFamily="2" charset="2"/>
              <a:buChar char="§"/>
            </a:pPr>
            <a:r>
              <a:rPr lang="en-IE" sz="1050" dirty="0">
                <a:solidFill>
                  <a:srgbClr val="000066"/>
                </a:solidFill>
                <a:latin typeface="Tahoma" pitchFamily="34" charset="0"/>
              </a:rPr>
              <a:t>Lot of NVA or rework: chasing engineer, alerting engineer who already knows, go to office to check data but data not yet available, giving a hand to operators when line down but without SOP/guideline and success</a:t>
            </a:r>
          </a:p>
          <a:p>
            <a:pPr marL="173038" indent="-173038">
              <a:buClr>
                <a:srgbClr val="000066"/>
              </a:buClr>
              <a:buSzPct val="80000"/>
              <a:buFont typeface="Wingdings" pitchFamily="2" charset="2"/>
              <a:buChar char="§"/>
            </a:pPr>
            <a:r>
              <a:rPr lang="en-IE" sz="1050" dirty="0">
                <a:solidFill>
                  <a:srgbClr val="000066"/>
                </a:solidFill>
                <a:latin typeface="Tahoma" pitchFamily="34" charset="0"/>
              </a:rPr>
              <a:t>The machine was stuck and even experienced operators could not fix it; however applying SOPs would help (checking lubricant, checking rails glue deposit) and prevent to call maintenance</a:t>
            </a:r>
          </a:p>
          <a:p>
            <a:pPr marL="173038" indent="-173038">
              <a:buClr>
                <a:srgbClr val="000066"/>
              </a:buClr>
              <a:buSzPct val="80000"/>
              <a:buFont typeface="Wingdings" pitchFamily="2" charset="2"/>
              <a:buChar char="§"/>
            </a:pPr>
            <a:r>
              <a:rPr lang="en-IE" sz="1050" dirty="0">
                <a:solidFill>
                  <a:srgbClr val="000066"/>
                </a:solidFill>
                <a:latin typeface="Tahoma" pitchFamily="34" charset="0"/>
              </a:rPr>
              <a:t>Conclusion: a lot of time could be used for updating SOP, coaching, training, doing root cause analysis…</a:t>
            </a:r>
          </a:p>
        </p:txBody>
      </p:sp>
      <p:sp>
        <p:nvSpPr>
          <p:cNvPr id="13323" name="Rectangle 11"/>
          <p:cNvSpPr>
            <a:spLocks noChangeArrowheads="1"/>
          </p:cNvSpPr>
          <p:nvPr/>
        </p:nvSpPr>
        <p:spPr bwMode="gray">
          <a:xfrm>
            <a:off x="1432943" y="2208465"/>
            <a:ext cx="2772000" cy="376238"/>
          </a:xfrm>
          <a:prstGeom prst="rect">
            <a:avLst/>
          </a:prstGeom>
          <a:solidFill>
            <a:schemeClr val="bg1">
              <a:lumMod val="95000"/>
            </a:schemeClr>
          </a:solidFill>
          <a:ln w="6350" algn="ctr">
            <a:solidFill>
              <a:schemeClr val="bg1">
                <a:lumMod val="65000"/>
              </a:schemeClr>
            </a:solidFill>
            <a:miter lim="800000"/>
            <a:headEnd/>
            <a:tailEnd/>
          </a:ln>
          <a:effectLst/>
        </p:spPr>
        <p:txBody>
          <a:bodyPr lIns="0" tIns="36000" rIns="0" bIns="36000" anchor="ctr"/>
          <a:lstStyle/>
          <a:p>
            <a:pPr algn="ctr">
              <a:spcBef>
                <a:spcPct val="50000"/>
              </a:spcBef>
              <a:buClr>
                <a:schemeClr val="tx1"/>
              </a:buClr>
              <a:buSzPct val="80000"/>
            </a:pPr>
            <a:r>
              <a:rPr lang="en-IE" sz="1400" b="1" dirty="0">
                <a:solidFill>
                  <a:srgbClr val="000066"/>
                </a:solidFill>
                <a:latin typeface="Tahoma" panose="020B0604030504040204" pitchFamily="34" charset="0"/>
              </a:rPr>
              <a:t>Observed</a:t>
            </a:r>
          </a:p>
        </p:txBody>
      </p:sp>
      <p:sp>
        <p:nvSpPr>
          <p:cNvPr id="13324" name="Rectangle 12"/>
          <p:cNvSpPr>
            <a:spLocks noChangeArrowheads="1"/>
          </p:cNvSpPr>
          <p:nvPr/>
        </p:nvSpPr>
        <p:spPr bwMode="auto">
          <a:xfrm>
            <a:off x="1432943" y="2614668"/>
            <a:ext cx="2772000" cy="2299227"/>
          </a:xfrm>
          <a:prstGeom prst="rect">
            <a:avLst/>
          </a:prstGeom>
          <a:solidFill>
            <a:schemeClr val="bg1"/>
          </a:solidFill>
          <a:ln w="6350">
            <a:solidFill>
              <a:schemeClr val="bg1">
                <a:lumMod val="65000"/>
              </a:schemeClr>
            </a:solidFill>
            <a:miter lim="800000"/>
            <a:headEnd/>
            <a:tailEnd/>
          </a:ln>
        </p:spPr>
        <p:txBody>
          <a:bodyPr lIns="36000" tIns="36000" rIns="36000" bIns="36000"/>
          <a:lstStyle/>
          <a:p>
            <a:pPr marL="173038" indent="-173038">
              <a:spcBef>
                <a:spcPct val="50000"/>
              </a:spcBef>
              <a:buClr>
                <a:srgbClr val="000066"/>
              </a:buClr>
              <a:buSzPct val="80000"/>
              <a:buFont typeface="Monotype Sorts" charset="2"/>
              <a:buChar char="n"/>
            </a:pPr>
            <a:endParaRPr lang="en-IE" sz="1400">
              <a:solidFill>
                <a:srgbClr val="000066"/>
              </a:solidFill>
              <a:latin typeface="Tahoma" pitchFamily="34" charset="0"/>
            </a:endParaRPr>
          </a:p>
        </p:txBody>
      </p:sp>
      <p:grpSp>
        <p:nvGrpSpPr>
          <p:cNvPr id="4" name="Group 3">
            <a:extLst>
              <a:ext uri="{FF2B5EF4-FFF2-40B4-BE49-F238E27FC236}">
                <a16:creationId xmlns:a16="http://schemas.microsoft.com/office/drawing/2014/main" id="{54D57024-70AC-4CD3-9993-A2CDFD21F41E}"/>
              </a:ext>
            </a:extLst>
          </p:cNvPr>
          <p:cNvGrpSpPr/>
          <p:nvPr/>
        </p:nvGrpSpPr>
        <p:grpSpPr>
          <a:xfrm>
            <a:off x="1653719" y="2669155"/>
            <a:ext cx="2330449" cy="2127249"/>
            <a:chOff x="1657624" y="2709323"/>
            <a:chExt cx="2330449" cy="2127249"/>
          </a:xfrm>
        </p:grpSpPr>
        <p:sp>
          <p:nvSpPr>
            <p:cNvPr id="1085" name="Freeform 61"/>
            <p:cNvSpPr>
              <a:spLocks/>
            </p:cNvSpPr>
            <p:nvPr/>
          </p:nvSpPr>
          <p:spPr bwMode="auto">
            <a:xfrm>
              <a:off x="2843486" y="2714084"/>
              <a:ext cx="525463" cy="1042988"/>
            </a:xfrm>
            <a:custGeom>
              <a:avLst/>
              <a:gdLst/>
              <a:ahLst/>
              <a:cxnLst>
                <a:cxn ang="0">
                  <a:pos x="882" y="241"/>
                </a:cxn>
                <a:cxn ang="0">
                  <a:pos x="0" y="0"/>
                </a:cxn>
                <a:cxn ang="0">
                  <a:pos x="0" y="1752"/>
                </a:cxn>
                <a:cxn ang="0">
                  <a:pos x="882" y="241"/>
                </a:cxn>
              </a:cxnLst>
              <a:rect l="0" t="0" r="r" b="b"/>
              <a:pathLst>
                <a:path w="882" h="1752">
                  <a:moveTo>
                    <a:pt x="882" y="241"/>
                  </a:moveTo>
                  <a:cubicBezTo>
                    <a:pt x="615" y="83"/>
                    <a:pt x="310" y="0"/>
                    <a:pt x="0" y="0"/>
                  </a:cubicBezTo>
                  <a:lnTo>
                    <a:pt x="0" y="1752"/>
                  </a:lnTo>
                  <a:lnTo>
                    <a:pt x="882" y="241"/>
                  </a:lnTo>
                  <a:close/>
                </a:path>
              </a:pathLst>
            </a:custGeom>
            <a:solidFill>
              <a:srgbClr val="00FF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86" name="Freeform 62"/>
            <p:cNvSpPr>
              <a:spLocks noEditPoints="1"/>
            </p:cNvSpPr>
            <p:nvPr/>
          </p:nvSpPr>
          <p:spPr bwMode="auto">
            <a:xfrm>
              <a:off x="2838723" y="2709323"/>
              <a:ext cx="534988" cy="1052513"/>
            </a:xfrm>
            <a:custGeom>
              <a:avLst/>
              <a:gdLst/>
              <a:ahLst/>
              <a:cxnLst>
                <a:cxn ang="0">
                  <a:pos x="884" y="245"/>
                </a:cxn>
                <a:cxn ang="0">
                  <a:pos x="887" y="256"/>
                </a:cxn>
                <a:cxn ang="0">
                  <a:pos x="785" y="200"/>
                </a:cxn>
                <a:cxn ang="0">
                  <a:pos x="680" y="153"/>
                </a:cxn>
                <a:cxn ang="0">
                  <a:pos x="573" y="111"/>
                </a:cxn>
                <a:cxn ang="0">
                  <a:pos x="463" y="77"/>
                </a:cxn>
                <a:cxn ang="0">
                  <a:pos x="352" y="51"/>
                </a:cxn>
                <a:cxn ang="0">
                  <a:pos x="238" y="31"/>
                </a:cxn>
                <a:cxn ang="0">
                  <a:pos x="124" y="20"/>
                </a:cxn>
                <a:cxn ang="0">
                  <a:pos x="8" y="16"/>
                </a:cxn>
                <a:cxn ang="0">
                  <a:pos x="16" y="8"/>
                </a:cxn>
                <a:cxn ang="0">
                  <a:pos x="16" y="1760"/>
                </a:cxn>
                <a:cxn ang="0">
                  <a:pos x="2" y="1756"/>
                </a:cxn>
                <a:cxn ang="0">
                  <a:pos x="884" y="245"/>
                </a:cxn>
                <a:cxn ang="0">
                  <a:pos x="15" y="1765"/>
                </a:cxn>
                <a:cxn ang="0">
                  <a:pos x="6" y="1768"/>
                </a:cxn>
                <a:cxn ang="0">
                  <a:pos x="0" y="1760"/>
                </a:cxn>
                <a:cxn ang="0">
                  <a:pos x="0" y="8"/>
                </a:cxn>
                <a:cxn ang="0">
                  <a:pos x="3" y="3"/>
                </a:cxn>
                <a:cxn ang="0">
                  <a:pos x="9" y="0"/>
                </a:cxn>
                <a:cxn ang="0">
                  <a:pos x="125" y="5"/>
                </a:cxn>
                <a:cxn ang="0">
                  <a:pos x="241" y="16"/>
                </a:cxn>
                <a:cxn ang="0">
                  <a:pos x="355" y="36"/>
                </a:cxn>
                <a:cxn ang="0">
                  <a:pos x="468" y="62"/>
                </a:cxn>
                <a:cxn ang="0">
                  <a:pos x="578" y="96"/>
                </a:cxn>
                <a:cxn ang="0">
                  <a:pos x="687" y="138"/>
                </a:cxn>
                <a:cxn ang="0">
                  <a:pos x="792" y="186"/>
                </a:cxn>
                <a:cxn ang="0">
                  <a:pos x="894" y="242"/>
                </a:cxn>
                <a:cxn ang="0">
                  <a:pos x="898" y="247"/>
                </a:cxn>
                <a:cxn ang="0">
                  <a:pos x="897" y="254"/>
                </a:cxn>
                <a:cxn ang="0">
                  <a:pos x="15" y="1765"/>
                </a:cxn>
              </a:cxnLst>
              <a:rect l="0" t="0" r="r" b="b"/>
              <a:pathLst>
                <a:path w="899" h="1769">
                  <a:moveTo>
                    <a:pt x="884" y="245"/>
                  </a:moveTo>
                  <a:lnTo>
                    <a:pt x="887" y="256"/>
                  </a:lnTo>
                  <a:lnTo>
                    <a:pt x="785" y="200"/>
                  </a:lnTo>
                  <a:lnTo>
                    <a:pt x="680" y="153"/>
                  </a:lnTo>
                  <a:lnTo>
                    <a:pt x="573" y="111"/>
                  </a:lnTo>
                  <a:lnTo>
                    <a:pt x="463" y="77"/>
                  </a:lnTo>
                  <a:lnTo>
                    <a:pt x="352" y="51"/>
                  </a:lnTo>
                  <a:lnTo>
                    <a:pt x="238" y="31"/>
                  </a:lnTo>
                  <a:lnTo>
                    <a:pt x="124" y="20"/>
                  </a:lnTo>
                  <a:lnTo>
                    <a:pt x="8" y="16"/>
                  </a:lnTo>
                  <a:lnTo>
                    <a:pt x="16" y="8"/>
                  </a:lnTo>
                  <a:lnTo>
                    <a:pt x="16" y="1760"/>
                  </a:lnTo>
                  <a:lnTo>
                    <a:pt x="2" y="1756"/>
                  </a:lnTo>
                  <a:lnTo>
                    <a:pt x="884" y="245"/>
                  </a:lnTo>
                  <a:close/>
                  <a:moveTo>
                    <a:pt x="15" y="1765"/>
                  </a:moveTo>
                  <a:cubicBezTo>
                    <a:pt x="14" y="1768"/>
                    <a:pt x="10" y="1769"/>
                    <a:pt x="6" y="1768"/>
                  </a:cubicBezTo>
                  <a:cubicBezTo>
                    <a:pt x="3" y="1767"/>
                    <a:pt x="0" y="1764"/>
                    <a:pt x="0" y="1760"/>
                  </a:cubicBezTo>
                  <a:lnTo>
                    <a:pt x="0" y="8"/>
                  </a:lnTo>
                  <a:cubicBezTo>
                    <a:pt x="0" y="6"/>
                    <a:pt x="1" y="4"/>
                    <a:pt x="3" y="3"/>
                  </a:cubicBezTo>
                  <a:cubicBezTo>
                    <a:pt x="4" y="1"/>
                    <a:pt x="7" y="0"/>
                    <a:pt x="9" y="0"/>
                  </a:cubicBezTo>
                  <a:lnTo>
                    <a:pt x="125" y="5"/>
                  </a:lnTo>
                  <a:lnTo>
                    <a:pt x="241" y="16"/>
                  </a:lnTo>
                  <a:lnTo>
                    <a:pt x="355" y="36"/>
                  </a:lnTo>
                  <a:lnTo>
                    <a:pt x="468" y="62"/>
                  </a:lnTo>
                  <a:lnTo>
                    <a:pt x="578" y="96"/>
                  </a:lnTo>
                  <a:lnTo>
                    <a:pt x="687" y="138"/>
                  </a:lnTo>
                  <a:lnTo>
                    <a:pt x="792" y="186"/>
                  </a:lnTo>
                  <a:lnTo>
                    <a:pt x="894" y="242"/>
                  </a:lnTo>
                  <a:cubicBezTo>
                    <a:pt x="896" y="243"/>
                    <a:pt x="898" y="245"/>
                    <a:pt x="898" y="247"/>
                  </a:cubicBezTo>
                  <a:cubicBezTo>
                    <a:pt x="899" y="249"/>
                    <a:pt x="898" y="252"/>
                    <a:pt x="897" y="254"/>
                  </a:cubicBezTo>
                  <a:lnTo>
                    <a:pt x="15" y="1765"/>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87" name="Freeform 63"/>
            <p:cNvSpPr>
              <a:spLocks/>
            </p:cNvSpPr>
            <p:nvPr/>
          </p:nvSpPr>
          <p:spPr bwMode="auto">
            <a:xfrm>
              <a:off x="2843485" y="2856960"/>
              <a:ext cx="1144588" cy="1914525"/>
            </a:xfrm>
            <a:custGeom>
              <a:avLst/>
              <a:gdLst/>
              <a:ahLst/>
              <a:cxnLst>
                <a:cxn ang="0">
                  <a:pos x="413" y="3214"/>
                </a:cxn>
                <a:cxn ang="0">
                  <a:pos x="1695" y="1097"/>
                </a:cxn>
                <a:cxn ang="0">
                  <a:pos x="882" y="0"/>
                </a:cxn>
                <a:cxn ang="0">
                  <a:pos x="0" y="1511"/>
                </a:cxn>
                <a:cxn ang="0">
                  <a:pos x="413" y="3214"/>
                </a:cxn>
              </a:cxnLst>
              <a:rect l="0" t="0" r="r" b="b"/>
              <a:pathLst>
                <a:path w="1923" h="3214">
                  <a:moveTo>
                    <a:pt x="413" y="3214"/>
                  </a:moveTo>
                  <a:cubicBezTo>
                    <a:pt x="1349" y="2985"/>
                    <a:pt x="1923" y="2037"/>
                    <a:pt x="1695" y="1097"/>
                  </a:cubicBezTo>
                  <a:cubicBezTo>
                    <a:pt x="1583" y="636"/>
                    <a:pt x="1290" y="240"/>
                    <a:pt x="882" y="0"/>
                  </a:cubicBezTo>
                  <a:lnTo>
                    <a:pt x="0" y="1511"/>
                  </a:lnTo>
                  <a:lnTo>
                    <a:pt x="413" y="3214"/>
                  </a:lnTo>
                  <a:close/>
                </a:path>
              </a:pathLst>
            </a:custGeom>
            <a:solidFill>
              <a:srgbClr val="FFFF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88" name="Freeform 64"/>
            <p:cNvSpPr>
              <a:spLocks noEditPoints="1"/>
            </p:cNvSpPr>
            <p:nvPr/>
          </p:nvSpPr>
          <p:spPr bwMode="auto">
            <a:xfrm>
              <a:off x="2838723" y="2852197"/>
              <a:ext cx="1047750" cy="1924050"/>
            </a:xfrm>
            <a:custGeom>
              <a:avLst/>
              <a:gdLst/>
              <a:ahLst/>
              <a:cxnLst>
                <a:cxn ang="0">
                  <a:pos x="429" y="3221"/>
                </a:cxn>
                <a:cxn ang="0">
                  <a:pos x="419" y="3215"/>
                </a:cxn>
                <a:cxn ang="0">
                  <a:pos x="590" y="3164"/>
                </a:cxn>
                <a:cxn ang="0">
                  <a:pos x="751" y="3097"/>
                </a:cxn>
                <a:cxn ang="0">
                  <a:pos x="903" y="3015"/>
                </a:cxn>
                <a:cxn ang="0">
                  <a:pos x="1044" y="2921"/>
                </a:cxn>
                <a:cxn ang="0">
                  <a:pos x="1174" y="2813"/>
                </a:cxn>
                <a:cxn ang="0">
                  <a:pos x="1293" y="2694"/>
                </a:cxn>
                <a:cxn ang="0">
                  <a:pos x="1399" y="2564"/>
                </a:cxn>
                <a:cxn ang="0">
                  <a:pos x="1493" y="2426"/>
                </a:cxn>
                <a:cxn ang="0">
                  <a:pos x="1572" y="2279"/>
                </a:cxn>
                <a:cxn ang="0">
                  <a:pos x="1637" y="2125"/>
                </a:cxn>
                <a:cxn ang="0">
                  <a:pos x="1688" y="1964"/>
                </a:cxn>
                <a:cxn ang="0">
                  <a:pos x="1724" y="1799"/>
                </a:cxn>
                <a:cxn ang="0">
                  <a:pos x="1743" y="1630"/>
                </a:cxn>
                <a:cxn ang="0">
                  <a:pos x="1744" y="1456"/>
                </a:cxn>
                <a:cxn ang="0">
                  <a:pos x="1729" y="1282"/>
                </a:cxn>
                <a:cxn ang="0">
                  <a:pos x="1696" y="1107"/>
                </a:cxn>
                <a:cxn ang="0">
                  <a:pos x="1646" y="938"/>
                </a:cxn>
                <a:cxn ang="0">
                  <a:pos x="1579" y="777"/>
                </a:cxn>
                <a:cxn ang="0">
                  <a:pos x="1497" y="623"/>
                </a:cxn>
                <a:cxn ang="0">
                  <a:pos x="1402" y="479"/>
                </a:cxn>
                <a:cxn ang="0">
                  <a:pos x="1291" y="345"/>
                </a:cxn>
                <a:cxn ang="0">
                  <a:pos x="1168" y="222"/>
                </a:cxn>
                <a:cxn ang="0">
                  <a:pos x="1032" y="112"/>
                </a:cxn>
                <a:cxn ang="0">
                  <a:pos x="886" y="15"/>
                </a:cxn>
                <a:cxn ang="0">
                  <a:pos x="897" y="13"/>
                </a:cxn>
                <a:cxn ang="0">
                  <a:pos x="15" y="1524"/>
                </a:cxn>
                <a:cxn ang="0">
                  <a:pos x="16" y="1518"/>
                </a:cxn>
                <a:cxn ang="0">
                  <a:pos x="429" y="3221"/>
                </a:cxn>
                <a:cxn ang="0">
                  <a:pos x="1" y="1521"/>
                </a:cxn>
                <a:cxn ang="0">
                  <a:pos x="2" y="1515"/>
                </a:cxn>
                <a:cxn ang="0">
                  <a:pos x="884" y="4"/>
                </a:cxn>
                <a:cxn ang="0">
                  <a:pos x="889" y="1"/>
                </a:cxn>
                <a:cxn ang="0">
                  <a:pos x="895" y="2"/>
                </a:cxn>
                <a:cxn ang="0">
                  <a:pos x="1043" y="99"/>
                </a:cxn>
                <a:cxn ang="0">
                  <a:pos x="1179" y="211"/>
                </a:cxn>
                <a:cxn ang="0">
                  <a:pos x="1304" y="334"/>
                </a:cxn>
                <a:cxn ang="0">
                  <a:pos x="1415" y="470"/>
                </a:cxn>
                <a:cxn ang="0">
                  <a:pos x="1512" y="616"/>
                </a:cxn>
                <a:cxn ang="0">
                  <a:pos x="1594" y="770"/>
                </a:cxn>
                <a:cxn ang="0">
                  <a:pos x="1661" y="933"/>
                </a:cxn>
                <a:cxn ang="0">
                  <a:pos x="1711" y="1104"/>
                </a:cxn>
                <a:cxn ang="0">
                  <a:pos x="1744" y="1281"/>
                </a:cxn>
                <a:cxn ang="0">
                  <a:pos x="1760" y="1457"/>
                </a:cxn>
                <a:cxn ang="0">
                  <a:pos x="1758" y="1631"/>
                </a:cxn>
                <a:cxn ang="0">
                  <a:pos x="1739" y="1802"/>
                </a:cxn>
                <a:cxn ang="0">
                  <a:pos x="1703" y="1969"/>
                </a:cxn>
                <a:cxn ang="0">
                  <a:pos x="1652" y="2132"/>
                </a:cxn>
                <a:cxn ang="0">
                  <a:pos x="1587" y="2286"/>
                </a:cxn>
                <a:cxn ang="0">
                  <a:pos x="1506" y="2435"/>
                </a:cxn>
                <a:cxn ang="0">
                  <a:pos x="1412" y="2575"/>
                </a:cxn>
                <a:cxn ang="0">
                  <a:pos x="1304" y="2705"/>
                </a:cxn>
                <a:cxn ang="0">
                  <a:pos x="1185" y="2826"/>
                </a:cxn>
                <a:cxn ang="0">
                  <a:pos x="1053" y="2934"/>
                </a:cxn>
                <a:cxn ang="0">
                  <a:pos x="910" y="3030"/>
                </a:cxn>
                <a:cxn ang="0">
                  <a:pos x="758" y="3112"/>
                </a:cxn>
                <a:cxn ang="0">
                  <a:pos x="595" y="3179"/>
                </a:cxn>
                <a:cxn ang="0">
                  <a:pos x="424" y="3230"/>
                </a:cxn>
                <a:cxn ang="0">
                  <a:pos x="417" y="3229"/>
                </a:cxn>
                <a:cxn ang="0">
                  <a:pos x="414" y="3224"/>
                </a:cxn>
                <a:cxn ang="0">
                  <a:pos x="1" y="1521"/>
                </a:cxn>
              </a:cxnLst>
              <a:rect l="0" t="0" r="r" b="b"/>
              <a:pathLst>
                <a:path w="1760" h="3231">
                  <a:moveTo>
                    <a:pt x="429" y="3221"/>
                  </a:moveTo>
                  <a:lnTo>
                    <a:pt x="419" y="3215"/>
                  </a:lnTo>
                  <a:lnTo>
                    <a:pt x="590" y="3164"/>
                  </a:lnTo>
                  <a:lnTo>
                    <a:pt x="751" y="3097"/>
                  </a:lnTo>
                  <a:lnTo>
                    <a:pt x="903" y="3015"/>
                  </a:lnTo>
                  <a:lnTo>
                    <a:pt x="1044" y="2921"/>
                  </a:lnTo>
                  <a:lnTo>
                    <a:pt x="1174" y="2813"/>
                  </a:lnTo>
                  <a:lnTo>
                    <a:pt x="1293" y="2694"/>
                  </a:lnTo>
                  <a:lnTo>
                    <a:pt x="1399" y="2564"/>
                  </a:lnTo>
                  <a:lnTo>
                    <a:pt x="1493" y="2426"/>
                  </a:lnTo>
                  <a:lnTo>
                    <a:pt x="1572" y="2279"/>
                  </a:lnTo>
                  <a:lnTo>
                    <a:pt x="1637" y="2125"/>
                  </a:lnTo>
                  <a:lnTo>
                    <a:pt x="1688" y="1964"/>
                  </a:lnTo>
                  <a:lnTo>
                    <a:pt x="1724" y="1799"/>
                  </a:lnTo>
                  <a:lnTo>
                    <a:pt x="1743" y="1630"/>
                  </a:lnTo>
                  <a:lnTo>
                    <a:pt x="1744" y="1456"/>
                  </a:lnTo>
                  <a:lnTo>
                    <a:pt x="1729" y="1282"/>
                  </a:lnTo>
                  <a:lnTo>
                    <a:pt x="1696" y="1107"/>
                  </a:lnTo>
                  <a:lnTo>
                    <a:pt x="1646" y="938"/>
                  </a:lnTo>
                  <a:lnTo>
                    <a:pt x="1579" y="777"/>
                  </a:lnTo>
                  <a:lnTo>
                    <a:pt x="1497" y="623"/>
                  </a:lnTo>
                  <a:lnTo>
                    <a:pt x="1402" y="479"/>
                  </a:lnTo>
                  <a:lnTo>
                    <a:pt x="1291" y="345"/>
                  </a:lnTo>
                  <a:lnTo>
                    <a:pt x="1168" y="222"/>
                  </a:lnTo>
                  <a:lnTo>
                    <a:pt x="1032" y="112"/>
                  </a:lnTo>
                  <a:lnTo>
                    <a:pt x="886" y="15"/>
                  </a:lnTo>
                  <a:lnTo>
                    <a:pt x="897" y="13"/>
                  </a:lnTo>
                  <a:lnTo>
                    <a:pt x="15" y="1524"/>
                  </a:lnTo>
                  <a:lnTo>
                    <a:pt x="16" y="1518"/>
                  </a:lnTo>
                  <a:lnTo>
                    <a:pt x="429" y="3221"/>
                  </a:lnTo>
                  <a:close/>
                  <a:moveTo>
                    <a:pt x="1" y="1521"/>
                  </a:moveTo>
                  <a:cubicBezTo>
                    <a:pt x="0" y="1519"/>
                    <a:pt x="1" y="1517"/>
                    <a:pt x="2" y="1515"/>
                  </a:cubicBezTo>
                  <a:lnTo>
                    <a:pt x="884" y="4"/>
                  </a:lnTo>
                  <a:cubicBezTo>
                    <a:pt x="885" y="3"/>
                    <a:pt x="887" y="1"/>
                    <a:pt x="889" y="1"/>
                  </a:cubicBezTo>
                  <a:cubicBezTo>
                    <a:pt x="891" y="0"/>
                    <a:pt x="893" y="1"/>
                    <a:pt x="895" y="2"/>
                  </a:cubicBezTo>
                  <a:lnTo>
                    <a:pt x="1043" y="99"/>
                  </a:lnTo>
                  <a:lnTo>
                    <a:pt x="1179" y="211"/>
                  </a:lnTo>
                  <a:lnTo>
                    <a:pt x="1304" y="334"/>
                  </a:lnTo>
                  <a:lnTo>
                    <a:pt x="1415" y="470"/>
                  </a:lnTo>
                  <a:lnTo>
                    <a:pt x="1512" y="616"/>
                  </a:lnTo>
                  <a:lnTo>
                    <a:pt x="1594" y="770"/>
                  </a:lnTo>
                  <a:lnTo>
                    <a:pt x="1661" y="933"/>
                  </a:lnTo>
                  <a:lnTo>
                    <a:pt x="1711" y="1104"/>
                  </a:lnTo>
                  <a:lnTo>
                    <a:pt x="1744" y="1281"/>
                  </a:lnTo>
                  <a:lnTo>
                    <a:pt x="1760" y="1457"/>
                  </a:lnTo>
                  <a:lnTo>
                    <a:pt x="1758" y="1631"/>
                  </a:lnTo>
                  <a:lnTo>
                    <a:pt x="1739" y="1802"/>
                  </a:lnTo>
                  <a:lnTo>
                    <a:pt x="1703" y="1969"/>
                  </a:lnTo>
                  <a:lnTo>
                    <a:pt x="1652" y="2132"/>
                  </a:lnTo>
                  <a:lnTo>
                    <a:pt x="1587" y="2286"/>
                  </a:lnTo>
                  <a:lnTo>
                    <a:pt x="1506" y="2435"/>
                  </a:lnTo>
                  <a:lnTo>
                    <a:pt x="1412" y="2575"/>
                  </a:lnTo>
                  <a:lnTo>
                    <a:pt x="1304" y="2705"/>
                  </a:lnTo>
                  <a:lnTo>
                    <a:pt x="1185" y="2826"/>
                  </a:lnTo>
                  <a:lnTo>
                    <a:pt x="1053" y="2934"/>
                  </a:lnTo>
                  <a:lnTo>
                    <a:pt x="910" y="3030"/>
                  </a:lnTo>
                  <a:lnTo>
                    <a:pt x="758" y="3112"/>
                  </a:lnTo>
                  <a:lnTo>
                    <a:pt x="595" y="3179"/>
                  </a:lnTo>
                  <a:lnTo>
                    <a:pt x="424" y="3230"/>
                  </a:lnTo>
                  <a:cubicBezTo>
                    <a:pt x="422" y="3231"/>
                    <a:pt x="419" y="3230"/>
                    <a:pt x="417" y="3229"/>
                  </a:cubicBezTo>
                  <a:cubicBezTo>
                    <a:pt x="416" y="3228"/>
                    <a:pt x="414" y="3226"/>
                    <a:pt x="414" y="3224"/>
                  </a:cubicBezTo>
                  <a:lnTo>
                    <a:pt x="1" y="1521"/>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89" name="Freeform 65"/>
            <p:cNvSpPr>
              <a:spLocks/>
            </p:cNvSpPr>
            <p:nvPr/>
          </p:nvSpPr>
          <p:spPr bwMode="auto">
            <a:xfrm>
              <a:off x="2295798" y="3757072"/>
              <a:ext cx="793750" cy="1079500"/>
            </a:xfrm>
            <a:custGeom>
              <a:avLst/>
              <a:gdLst/>
              <a:ahLst/>
              <a:cxnLst>
                <a:cxn ang="0">
                  <a:pos x="0" y="1488"/>
                </a:cxn>
                <a:cxn ang="0">
                  <a:pos x="1334" y="1703"/>
                </a:cxn>
                <a:cxn ang="0">
                  <a:pos x="921" y="0"/>
                </a:cxn>
                <a:cxn ang="0">
                  <a:pos x="0" y="1488"/>
                </a:cxn>
              </a:cxnLst>
              <a:rect l="0" t="0" r="r" b="b"/>
              <a:pathLst>
                <a:path w="1334" h="1814">
                  <a:moveTo>
                    <a:pt x="0" y="1488"/>
                  </a:moveTo>
                  <a:cubicBezTo>
                    <a:pt x="398" y="1737"/>
                    <a:pt x="879" y="1814"/>
                    <a:pt x="1334" y="1703"/>
                  </a:cubicBezTo>
                  <a:lnTo>
                    <a:pt x="921" y="0"/>
                  </a:lnTo>
                  <a:lnTo>
                    <a:pt x="0" y="1488"/>
                  </a:lnTo>
                  <a:close/>
                </a:path>
              </a:pathLst>
            </a:custGeom>
            <a:solidFill>
              <a:srgbClr val="00CC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90" name="Freeform 66"/>
            <p:cNvSpPr>
              <a:spLocks noEditPoints="1"/>
            </p:cNvSpPr>
            <p:nvPr/>
          </p:nvSpPr>
          <p:spPr bwMode="auto">
            <a:xfrm>
              <a:off x="2291036" y="3752310"/>
              <a:ext cx="803275" cy="1052513"/>
            </a:xfrm>
            <a:custGeom>
              <a:avLst/>
              <a:gdLst/>
              <a:ahLst/>
              <a:cxnLst>
                <a:cxn ang="0">
                  <a:pos x="15" y="1501"/>
                </a:cxn>
                <a:cxn ang="0">
                  <a:pos x="12" y="1489"/>
                </a:cxn>
                <a:cxn ang="0">
                  <a:pos x="165" y="1574"/>
                </a:cxn>
                <a:cxn ang="0">
                  <a:pos x="324" y="1643"/>
                </a:cxn>
                <a:cxn ang="0">
                  <a:pos x="488" y="1696"/>
                </a:cxn>
                <a:cxn ang="0">
                  <a:pos x="656" y="1732"/>
                </a:cxn>
                <a:cxn ang="0">
                  <a:pos x="826" y="1750"/>
                </a:cxn>
                <a:cxn ang="0">
                  <a:pos x="999" y="1751"/>
                </a:cxn>
                <a:cxn ang="0">
                  <a:pos x="1170" y="1736"/>
                </a:cxn>
                <a:cxn ang="0">
                  <a:pos x="1341" y="1704"/>
                </a:cxn>
                <a:cxn ang="0">
                  <a:pos x="1335" y="1713"/>
                </a:cxn>
                <a:cxn ang="0">
                  <a:pos x="922" y="10"/>
                </a:cxn>
                <a:cxn ang="0">
                  <a:pos x="936" y="13"/>
                </a:cxn>
                <a:cxn ang="0">
                  <a:pos x="15" y="1501"/>
                </a:cxn>
                <a:cxn ang="0">
                  <a:pos x="923" y="4"/>
                </a:cxn>
                <a:cxn ang="0">
                  <a:pos x="931" y="1"/>
                </a:cxn>
                <a:cxn ang="0">
                  <a:pos x="937" y="7"/>
                </a:cxn>
                <a:cxn ang="0">
                  <a:pos x="1350" y="1710"/>
                </a:cxn>
                <a:cxn ang="0">
                  <a:pos x="1349" y="1716"/>
                </a:cxn>
                <a:cxn ang="0">
                  <a:pos x="1344" y="1719"/>
                </a:cxn>
                <a:cxn ang="0">
                  <a:pos x="1171" y="1752"/>
                </a:cxn>
                <a:cxn ang="0">
                  <a:pos x="998" y="1767"/>
                </a:cxn>
                <a:cxn ang="0">
                  <a:pos x="825" y="1765"/>
                </a:cxn>
                <a:cxn ang="0">
                  <a:pos x="653" y="1747"/>
                </a:cxn>
                <a:cxn ang="0">
                  <a:pos x="483" y="1711"/>
                </a:cxn>
                <a:cxn ang="0">
                  <a:pos x="317" y="1658"/>
                </a:cxn>
                <a:cxn ang="0">
                  <a:pos x="158" y="1588"/>
                </a:cxn>
                <a:cxn ang="0">
                  <a:pos x="5" y="1503"/>
                </a:cxn>
                <a:cxn ang="0">
                  <a:pos x="1" y="1498"/>
                </a:cxn>
                <a:cxn ang="0">
                  <a:pos x="2" y="1492"/>
                </a:cxn>
                <a:cxn ang="0">
                  <a:pos x="923" y="4"/>
                </a:cxn>
              </a:cxnLst>
              <a:rect l="0" t="0" r="r" b="b"/>
              <a:pathLst>
                <a:path w="1351" h="1767">
                  <a:moveTo>
                    <a:pt x="15" y="1501"/>
                  </a:moveTo>
                  <a:lnTo>
                    <a:pt x="12" y="1489"/>
                  </a:lnTo>
                  <a:lnTo>
                    <a:pt x="165" y="1574"/>
                  </a:lnTo>
                  <a:lnTo>
                    <a:pt x="324" y="1643"/>
                  </a:lnTo>
                  <a:lnTo>
                    <a:pt x="488" y="1696"/>
                  </a:lnTo>
                  <a:lnTo>
                    <a:pt x="656" y="1732"/>
                  </a:lnTo>
                  <a:lnTo>
                    <a:pt x="826" y="1750"/>
                  </a:lnTo>
                  <a:lnTo>
                    <a:pt x="999" y="1751"/>
                  </a:lnTo>
                  <a:lnTo>
                    <a:pt x="1170" y="1736"/>
                  </a:lnTo>
                  <a:lnTo>
                    <a:pt x="1341" y="1704"/>
                  </a:lnTo>
                  <a:lnTo>
                    <a:pt x="1335" y="1713"/>
                  </a:lnTo>
                  <a:lnTo>
                    <a:pt x="922" y="10"/>
                  </a:lnTo>
                  <a:lnTo>
                    <a:pt x="936" y="13"/>
                  </a:lnTo>
                  <a:lnTo>
                    <a:pt x="15" y="1501"/>
                  </a:lnTo>
                  <a:close/>
                  <a:moveTo>
                    <a:pt x="923" y="4"/>
                  </a:moveTo>
                  <a:cubicBezTo>
                    <a:pt x="924" y="2"/>
                    <a:pt x="928" y="0"/>
                    <a:pt x="931" y="1"/>
                  </a:cubicBezTo>
                  <a:cubicBezTo>
                    <a:pt x="934" y="1"/>
                    <a:pt x="936" y="3"/>
                    <a:pt x="937" y="7"/>
                  </a:cubicBezTo>
                  <a:lnTo>
                    <a:pt x="1350" y="1710"/>
                  </a:lnTo>
                  <a:cubicBezTo>
                    <a:pt x="1351" y="1712"/>
                    <a:pt x="1350" y="1714"/>
                    <a:pt x="1349" y="1716"/>
                  </a:cubicBezTo>
                  <a:cubicBezTo>
                    <a:pt x="1348" y="1718"/>
                    <a:pt x="1346" y="1719"/>
                    <a:pt x="1344" y="1719"/>
                  </a:cubicBezTo>
                  <a:lnTo>
                    <a:pt x="1171" y="1752"/>
                  </a:lnTo>
                  <a:lnTo>
                    <a:pt x="998" y="1767"/>
                  </a:lnTo>
                  <a:lnTo>
                    <a:pt x="825" y="1765"/>
                  </a:lnTo>
                  <a:lnTo>
                    <a:pt x="653" y="1747"/>
                  </a:lnTo>
                  <a:lnTo>
                    <a:pt x="483" y="1711"/>
                  </a:lnTo>
                  <a:lnTo>
                    <a:pt x="317" y="1658"/>
                  </a:lnTo>
                  <a:lnTo>
                    <a:pt x="158" y="1588"/>
                  </a:lnTo>
                  <a:lnTo>
                    <a:pt x="5" y="1503"/>
                  </a:lnTo>
                  <a:cubicBezTo>
                    <a:pt x="3" y="1502"/>
                    <a:pt x="1" y="1501"/>
                    <a:pt x="1" y="1498"/>
                  </a:cubicBezTo>
                  <a:cubicBezTo>
                    <a:pt x="0" y="1496"/>
                    <a:pt x="1" y="1494"/>
                    <a:pt x="2" y="1492"/>
                  </a:cubicBezTo>
                  <a:lnTo>
                    <a:pt x="923" y="4"/>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91" name="Freeform 67"/>
            <p:cNvSpPr>
              <a:spLocks/>
            </p:cNvSpPr>
            <p:nvPr/>
          </p:nvSpPr>
          <p:spPr bwMode="auto">
            <a:xfrm>
              <a:off x="1952898" y="3757073"/>
              <a:ext cx="890588" cy="885825"/>
            </a:xfrm>
            <a:custGeom>
              <a:avLst/>
              <a:gdLst/>
              <a:ahLst/>
              <a:cxnLst>
                <a:cxn ang="0">
                  <a:pos x="0" y="900"/>
                </a:cxn>
                <a:cxn ang="0">
                  <a:pos x="575" y="1488"/>
                </a:cxn>
                <a:cxn ang="0">
                  <a:pos x="1496" y="0"/>
                </a:cxn>
                <a:cxn ang="0">
                  <a:pos x="0" y="900"/>
                </a:cxn>
              </a:cxnLst>
              <a:rect l="0" t="0" r="r" b="b"/>
              <a:pathLst>
                <a:path w="1496" h="1488">
                  <a:moveTo>
                    <a:pt x="0" y="900"/>
                  </a:moveTo>
                  <a:cubicBezTo>
                    <a:pt x="142" y="1139"/>
                    <a:pt x="340" y="1341"/>
                    <a:pt x="575" y="1488"/>
                  </a:cubicBezTo>
                  <a:lnTo>
                    <a:pt x="1496" y="0"/>
                  </a:lnTo>
                  <a:lnTo>
                    <a:pt x="0" y="900"/>
                  </a:lnTo>
                  <a:close/>
                </a:path>
              </a:pathLst>
            </a:custGeom>
            <a:solidFill>
              <a:srgbClr val="CC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92" name="Freeform 68"/>
            <p:cNvSpPr>
              <a:spLocks noEditPoints="1"/>
            </p:cNvSpPr>
            <p:nvPr/>
          </p:nvSpPr>
          <p:spPr bwMode="auto">
            <a:xfrm>
              <a:off x="1948136" y="3752309"/>
              <a:ext cx="900113" cy="895350"/>
            </a:xfrm>
            <a:custGeom>
              <a:avLst/>
              <a:gdLst/>
              <a:ahLst/>
              <a:cxnLst>
                <a:cxn ang="0">
                  <a:pos x="13" y="915"/>
                </a:cxn>
                <a:cxn ang="0">
                  <a:pos x="15" y="904"/>
                </a:cxn>
                <a:cxn ang="0">
                  <a:pos x="132" y="1076"/>
                </a:cxn>
                <a:cxn ang="0">
                  <a:pos x="268" y="1232"/>
                </a:cxn>
                <a:cxn ang="0">
                  <a:pos x="420" y="1371"/>
                </a:cxn>
                <a:cxn ang="0">
                  <a:pos x="588" y="1490"/>
                </a:cxn>
                <a:cxn ang="0">
                  <a:pos x="577" y="1492"/>
                </a:cxn>
                <a:cxn ang="0">
                  <a:pos x="1498" y="4"/>
                </a:cxn>
                <a:cxn ang="0">
                  <a:pos x="1509" y="15"/>
                </a:cxn>
                <a:cxn ang="0">
                  <a:pos x="13" y="915"/>
                </a:cxn>
                <a:cxn ang="0">
                  <a:pos x="1500" y="2"/>
                </a:cxn>
                <a:cxn ang="0">
                  <a:pos x="1510" y="3"/>
                </a:cxn>
                <a:cxn ang="0">
                  <a:pos x="1511" y="13"/>
                </a:cxn>
                <a:cxn ang="0">
                  <a:pos x="590" y="1501"/>
                </a:cxn>
                <a:cxn ang="0">
                  <a:pos x="585" y="1504"/>
                </a:cxn>
                <a:cxn ang="0">
                  <a:pos x="579" y="1503"/>
                </a:cxn>
                <a:cxn ang="0">
                  <a:pos x="409" y="1382"/>
                </a:cxn>
                <a:cxn ang="0">
                  <a:pos x="255" y="1243"/>
                </a:cxn>
                <a:cxn ang="0">
                  <a:pos x="119" y="1085"/>
                </a:cxn>
                <a:cxn ang="0">
                  <a:pos x="2" y="913"/>
                </a:cxn>
                <a:cxn ang="0">
                  <a:pos x="1" y="907"/>
                </a:cxn>
                <a:cxn ang="0">
                  <a:pos x="4" y="902"/>
                </a:cxn>
                <a:cxn ang="0">
                  <a:pos x="1500" y="2"/>
                </a:cxn>
              </a:cxnLst>
              <a:rect l="0" t="0" r="r" b="b"/>
              <a:pathLst>
                <a:path w="1513" h="1505">
                  <a:moveTo>
                    <a:pt x="13" y="915"/>
                  </a:moveTo>
                  <a:lnTo>
                    <a:pt x="15" y="904"/>
                  </a:lnTo>
                  <a:lnTo>
                    <a:pt x="132" y="1076"/>
                  </a:lnTo>
                  <a:lnTo>
                    <a:pt x="268" y="1232"/>
                  </a:lnTo>
                  <a:lnTo>
                    <a:pt x="420" y="1371"/>
                  </a:lnTo>
                  <a:lnTo>
                    <a:pt x="588" y="1490"/>
                  </a:lnTo>
                  <a:lnTo>
                    <a:pt x="577" y="1492"/>
                  </a:lnTo>
                  <a:lnTo>
                    <a:pt x="1498" y="4"/>
                  </a:lnTo>
                  <a:lnTo>
                    <a:pt x="1509" y="15"/>
                  </a:lnTo>
                  <a:lnTo>
                    <a:pt x="13" y="915"/>
                  </a:lnTo>
                  <a:close/>
                  <a:moveTo>
                    <a:pt x="1500" y="2"/>
                  </a:moveTo>
                  <a:cubicBezTo>
                    <a:pt x="1504" y="0"/>
                    <a:pt x="1508" y="0"/>
                    <a:pt x="1510" y="3"/>
                  </a:cubicBezTo>
                  <a:cubicBezTo>
                    <a:pt x="1513" y="5"/>
                    <a:pt x="1513" y="10"/>
                    <a:pt x="1511" y="13"/>
                  </a:cubicBezTo>
                  <a:lnTo>
                    <a:pt x="590" y="1501"/>
                  </a:lnTo>
                  <a:cubicBezTo>
                    <a:pt x="589" y="1503"/>
                    <a:pt x="587" y="1504"/>
                    <a:pt x="585" y="1504"/>
                  </a:cubicBezTo>
                  <a:cubicBezTo>
                    <a:pt x="583" y="1505"/>
                    <a:pt x="581" y="1504"/>
                    <a:pt x="579" y="1503"/>
                  </a:cubicBezTo>
                  <a:lnTo>
                    <a:pt x="409" y="1382"/>
                  </a:lnTo>
                  <a:lnTo>
                    <a:pt x="255" y="1243"/>
                  </a:lnTo>
                  <a:lnTo>
                    <a:pt x="119" y="1085"/>
                  </a:lnTo>
                  <a:lnTo>
                    <a:pt x="2" y="913"/>
                  </a:lnTo>
                  <a:cubicBezTo>
                    <a:pt x="1" y="911"/>
                    <a:pt x="0" y="909"/>
                    <a:pt x="1" y="907"/>
                  </a:cubicBezTo>
                  <a:cubicBezTo>
                    <a:pt x="1" y="905"/>
                    <a:pt x="2" y="903"/>
                    <a:pt x="4" y="902"/>
                  </a:cubicBezTo>
                  <a:lnTo>
                    <a:pt x="1500" y="2"/>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93" name="Freeform 69"/>
            <p:cNvSpPr>
              <a:spLocks/>
            </p:cNvSpPr>
            <p:nvPr/>
          </p:nvSpPr>
          <p:spPr bwMode="auto">
            <a:xfrm>
              <a:off x="1657624" y="2844259"/>
              <a:ext cx="1185863" cy="1449388"/>
            </a:xfrm>
            <a:custGeom>
              <a:avLst/>
              <a:gdLst/>
              <a:ahLst/>
              <a:cxnLst>
                <a:cxn ang="0">
                  <a:pos x="1151" y="0"/>
                </a:cxn>
                <a:cxn ang="0">
                  <a:pos x="465" y="2380"/>
                </a:cxn>
                <a:cxn ang="0">
                  <a:pos x="496" y="2434"/>
                </a:cxn>
                <a:cxn ang="0">
                  <a:pos x="1992" y="1534"/>
                </a:cxn>
                <a:cxn ang="0">
                  <a:pos x="1151" y="0"/>
                </a:cxn>
              </a:cxnLst>
              <a:rect l="0" t="0" r="r" b="b"/>
              <a:pathLst>
                <a:path w="1992" h="2434">
                  <a:moveTo>
                    <a:pt x="1151" y="0"/>
                  </a:moveTo>
                  <a:cubicBezTo>
                    <a:pt x="307" y="467"/>
                    <a:pt x="0" y="1532"/>
                    <a:pt x="465" y="2380"/>
                  </a:cubicBezTo>
                  <a:cubicBezTo>
                    <a:pt x="475" y="2398"/>
                    <a:pt x="485" y="2416"/>
                    <a:pt x="496" y="2434"/>
                  </a:cubicBezTo>
                  <a:lnTo>
                    <a:pt x="1992" y="1534"/>
                  </a:lnTo>
                  <a:lnTo>
                    <a:pt x="1151" y="0"/>
                  </a:lnTo>
                  <a:close/>
                </a:path>
              </a:pathLst>
            </a:custGeom>
            <a:solidFill>
              <a:srgbClr val="66006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94" name="Freeform 70"/>
            <p:cNvSpPr>
              <a:spLocks noEditPoints="1"/>
            </p:cNvSpPr>
            <p:nvPr/>
          </p:nvSpPr>
          <p:spPr bwMode="auto">
            <a:xfrm>
              <a:off x="1800498" y="2839498"/>
              <a:ext cx="1049338" cy="1458913"/>
            </a:xfrm>
            <a:custGeom>
              <a:avLst/>
              <a:gdLst/>
              <a:ahLst/>
              <a:cxnLst>
                <a:cxn ang="0">
                  <a:pos x="904" y="12"/>
                </a:cxn>
                <a:cxn ang="0">
                  <a:pos x="916" y="15"/>
                </a:cxn>
                <a:cxn ang="0">
                  <a:pos x="764" y="109"/>
                </a:cxn>
                <a:cxn ang="0">
                  <a:pos x="625" y="217"/>
                </a:cxn>
                <a:cxn ang="0">
                  <a:pos x="500" y="334"/>
                </a:cxn>
                <a:cxn ang="0">
                  <a:pos x="389" y="464"/>
                </a:cxn>
                <a:cxn ang="0">
                  <a:pos x="291" y="601"/>
                </a:cxn>
                <a:cxn ang="0">
                  <a:pos x="207" y="747"/>
                </a:cxn>
                <a:cxn ang="0">
                  <a:pos x="139" y="900"/>
                </a:cxn>
                <a:cxn ang="0">
                  <a:pos x="85" y="1058"/>
                </a:cxn>
                <a:cxn ang="0">
                  <a:pos x="46" y="1221"/>
                </a:cxn>
                <a:cxn ang="0">
                  <a:pos x="23" y="1387"/>
                </a:cxn>
                <a:cxn ang="0">
                  <a:pos x="16" y="1555"/>
                </a:cxn>
                <a:cxn ang="0">
                  <a:pos x="25" y="1724"/>
                </a:cxn>
                <a:cxn ang="0">
                  <a:pos x="51" y="1892"/>
                </a:cxn>
                <a:cxn ang="0">
                  <a:pos x="94" y="2059"/>
                </a:cxn>
                <a:cxn ang="0">
                  <a:pos x="155" y="2225"/>
                </a:cxn>
                <a:cxn ang="0">
                  <a:pos x="233" y="2385"/>
                </a:cxn>
                <a:cxn ang="0">
                  <a:pos x="263" y="2438"/>
                </a:cxn>
                <a:cxn ang="0">
                  <a:pos x="252" y="2436"/>
                </a:cxn>
                <a:cxn ang="0">
                  <a:pos x="1748" y="1536"/>
                </a:cxn>
                <a:cxn ang="0">
                  <a:pos x="1745" y="1546"/>
                </a:cxn>
                <a:cxn ang="0">
                  <a:pos x="904" y="12"/>
                </a:cxn>
                <a:cxn ang="0">
                  <a:pos x="1759" y="1539"/>
                </a:cxn>
                <a:cxn ang="0">
                  <a:pos x="1757" y="1549"/>
                </a:cxn>
                <a:cxn ang="0">
                  <a:pos x="261" y="2449"/>
                </a:cxn>
                <a:cxn ang="0">
                  <a:pos x="254" y="2450"/>
                </a:cxn>
                <a:cxn ang="0">
                  <a:pos x="250" y="2446"/>
                </a:cxn>
                <a:cxn ang="0">
                  <a:pos x="218" y="2392"/>
                </a:cxn>
                <a:cxn ang="0">
                  <a:pos x="140" y="2230"/>
                </a:cxn>
                <a:cxn ang="0">
                  <a:pos x="79" y="2063"/>
                </a:cxn>
                <a:cxn ang="0">
                  <a:pos x="36" y="1895"/>
                </a:cxn>
                <a:cxn ang="0">
                  <a:pos x="9" y="1725"/>
                </a:cxn>
                <a:cxn ang="0">
                  <a:pos x="0" y="1554"/>
                </a:cxn>
                <a:cxn ang="0">
                  <a:pos x="8" y="1384"/>
                </a:cxn>
                <a:cxn ang="0">
                  <a:pos x="31" y="1218"/>
                </a:cxn>
                <a:cxn ang="0">
                  <a:pos x="70" y="1053"/>
                </a:cxn>
                <a:cxn ang="0">
                  <a:pos x="124" y="893"/>
                </a:cxn>
                <a:cxn ang="0">
                  <a:pos x="194" y="739"/>
                </a:cxn>
                <a:cxn ang="0">
                  <a:pos x="278" y="592"/>
                </a:cxn>
                <a:cxn ang="0">
                  <a:pos x="376" y="453"/>
                </a:cxn>
                <a:cxn ang="0">
                  <a:pos x="489" y="323"/>
                </a:cxn>
                <a:cxn ang="0">
                  <a:pos x="616" y="204"/>
                </a:cxn>
                <a:cxn ang="0">
                  <a:pos x="755" y="96"/>
                </a:cxn>
                <a:cxn ang="0">
                  <a:pos x="907" y="2"/>
                </a:cxn>
                <a:cxn ang="0">
                  <a:pos x="914" y="1"/>
                </a:cxn>
                <a:cxn ang="0">
                  <a:pos x="918" y="5"/>
                </a:cxn>
                <a:cxn ang="0">
                  <a:pos x="1759" y="1539"/>
                </a:cxn>
              </a:cxnLst>
              <a:rect l="0" t="0" r="r" b="b"/>
              <a:pathLst>
                <a:path w="1762" h="2451">
                  <a:moveTo>
                    <a:pt x="904" y="12"/>
                  </a:moveTo>
                  <a:lnTo>
                    <a:pt x="916" y="15"/>
                  </a:lnTo>
                  <a:lnTo>
                    <a:pt x="764" y="109"/>
                  </a:lnTo>
                  <a:lnTo>
                    <a:pt x="625" y="217"/>
                  </a:lnTo>
                  <a:lnTo>
                    <a:pt x="500" y="334"/>
                  </a:lnTo>
                  <a:lnTo>
                    <a:pt x="389" y="464"/>
                  </a:lnTo>
                  <a:lnTo>
                    <a:pt x="291" y="601"/>
                  </a:lnTo>
                  <a:lnTo>
                    <a:pt x="207" y="747"/>
                  </a:lnTo>
                  <a:lnTo>
                    <a:pt x="139" y="900"/>
                  </a:lnTo>
                  <a:lnTo>
                    <a:pt x="85" y="1058"/>
                  </a:lnTo>
                  <a:lnTo>
                    <a:pt x="46" y="1221"/>
                  </a:lnTo>
                  <a:lnTo>
                    <a:pt x="23" y="1387"/>
                  </a:lnTo>
                  <a:lnTo>
                    <a:pt x="16" y="1555"/>
                  </a:lnTo>
                  <a:lnTo>
                    <a:pt x="25" y="1724"/>
                  </a:lnTo>
                  <a:lnTo>
                    <a:pt x="51" y="1892"/>
                  </a:lnTo>
                  <a:lnTo>
                    <a:pt x="94" y="2059"/>
                  </a:lnTo>
                  <a:lnTo>
                    <a:pt x="155" y="2225"/>
                  </a:lnTo>
                  <a:lnTo>
                    <a:pt x="233" y="2385"/>
                  </a:lnTo>
                  <a:lnTo>
                    <a:pt x="263" y="2438"/>
                  </a:lnTo>
                  <a:lnTo>
                    <a:pt x="252" y="2436"/>
                  </a:lnTo>
                  <a:lnTo>
                    <a:pt x="1748" y="1536"/>
                  </a:lnTo>
                  <a:lnTo>
                    <a:pt x="1745" y="1546"/>
                  </a:lnTo>
                  <a:lnTo>
                    <a:pt x="904" y="12"/>
                  </a:lnTo>
                  <a:close/>
                  <a:moveTo>
                    <a:pt x="1759" y="1539"/>
                  </a:moveTo>
                  <a:cubicBezTo>
                    <a:pt x="1762" y="1542"/>
                    <a:pt x="1760" y="1547"/>
                    <a:pt x="1757" y="1549"/>
                  </a:cubicBezTo>
                  <a:lnTo>
                    <a:pt x="261" y="2449"/>
                  </a:lnTo>
                  <a:cubicBezTo>
                    <a:pt x="259" y="2450"/>
                    <a:pt x="257" y="2451"/>
                    <a:pt x="254" y="2450"/>
                  </a:cubicBezTo>
                  <a:cubicBezTo>
                    <a:pt x="252" y="2450"/>
                    <a:pt x="251" y="2448"/>
                    <a:pt x="250" y="2446"/>
                  </a:cubicBezTo>
                  <a:lnTo>
                    <a:pt x="218" y="2392"/>
                  </a:lnTo>
                  <a:lnTo>
                    <a:pt x="140" y="2230"/>
                  </a:lnTo>
                  <a:lnTo>
                    <a:pt x="79" y="2063"/>
                  </a:lnTo>
                  <a:lnTo>
                    <a:pt x="36" y="1895"/>
                  </a:lnTo>
                  <a:lnTo>
                    <a:pt x="9" y="1725"/>
                  </a:lnTo>
                  <a:lnTo>
                    <a:pt x="0" y="1554"/>
                  </a:lnTo>
                  <a:lnTo>
                    <a:pt x="8" y="1384"/>
                  </a:lnTo>
                  <a:lnTo>
                    <a:pt x="31" y="1218"/>
                  </a:lnTo>
                  <a:lnTo>
                    <a:pt x="70" y="1053"/>
                  </a:lnTo>
                  <a:lnTo>
                    <a:pt x="124" y="893"/>
                  </a:lnTo>
                  <a:lnTo>
                    <a:pt x="194" y="739"/>
                  </a:lnTo>
                  <a:lnTo>
                    <a:pt x="278" y="592"/>
                  </a:lnTo>
                  <a:lnTo>
                    <a:pt x="376" y="453"/>
                  </a:lnTo>
                  <a:lnTo>
                    <a:pt x="489" y="323"/>
                  </a:lnTo>
                  <a:lnTo>
                    <a:pt x="616" y="204"/>
                  </a:lnTo>
                  <a:lnTo>
                    <a:pt x="755" y="96"/>
                  </a:lnTo>
                  <a:lnTo>
                    <a:pt x="907" y="2"/>
                  </a:lnTo>
                  <a:cubicBezTo>
                    <a:pt x="909" y="1"/>
                    <a:pt x="911" y="0"/>
                    <a:pt x="914" y="1"/>
                  </a:cubicBezTo>
                  <a:cubicBezTo>
                    <a:pt x="916" y="1"/>
                    <a:pt x="917" y="3"/>
                    <a:pt x="918" y="5"/>
                  </a:cubicBezTo>
                  <a:lnTo>
                    <a:pt x="1759" y="1539"/>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95" name="Freeform 71"/>
            <p:cNvSpPr>
              <a:spLocks/>
            </p:cNvSpPr>
            <p:nvPr/>
          </p:nvSpPr>
          <p:spPr bwMode="auto">
            <a:xfrm>
              <a:off x="2343424" y="2720434"/>
              <a:ext cx="500063" cy="1036638"/>
            </a:xfrm>
            <a:custGeom>
              <a:avLst/>
              <a:gdLst/>
              <a:ahLst/>
              <a:cxnLst>
                <a:cxn ang="0">
                  <a:pos x="657" y="0"/>
                </a:cxn>
                <a:cxn ang="0">
                  <a:pos x="0" y="208"/>
                </a:cxn>
                <a:cxn ang="0">
                  <a:pos x="841" y="1742"/>
                </a:cxn>
                <a:cxn ang="0">
                  <a:pos x="657" y="0"/>
                </a:cxn>
              </a:cxnLst>
              <a:rect l="0" t="0" r="r" b="b"/>
              <a:pathLst>
                <a:path w="841" h="1742">
                  <a:moveTo>
                    <a:pt x="657" y="0"/>
                  </a:moveTo>
                  <a:cubicBezTo>
                    <a:pt x="426" y="25"/>
                    <a:pt x="203" y="96"/>
                    <a:pt x="0" y="208"/>
                  </a:cubicBezTo>
                  <a:lnTo>
                    <a:pt x="841" y="1742"/>
                  </a:lnTo>
                  <a:lnTo>
                    <a:pt x="657" y="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96" name="Freeform 72"/>
            <p:cNvSpPr>
              <a:spLocks noEditPoints="1"/>
            </p:cNvSpPr>
            <p:nvPr/>
          </p:nvSpPr>
          <p:spPr bwMode="auto">
            <a:xfrm>
              <a:off x="2338660" y="2715673"/>
              <a:ext cx="509588" cy="1046163"/>
            </a:xfrm>
            <a:custGeom>
              <a:avLst/>
              <a:gdLst/>
              <a:ahLst/>
              <a:cxnLst>
                <a:cxn ang="0">
                  <a:pos x="658" y="9"/>
                </a:cxn>
                <a:cxn ang="0">
                  <a:pos x="667" y="16"/>
                </a:cxn>
                <a:cxn ang="0">
                  <a:pos x="495" y="43"/>
                </a:cxn>
                <a:cxn ang="0">
                  <a:pos x="329" y="87"/>
                </a:cxn>
                <a:cxn ang="0">
                  <a:pos x="167" y="148"/>
                </a:cxn>
                <a:cxn ang="0">
                  <a:pos x="12" y="224"/>
                </a:cxn>
                <a:cxn ang="0">
                  <a:pos x="15" y="213"/>
                </a:cxn>
                <a:cxn ang="0">
                  <a:pos x="856" y="1747"/>
                </a:cxn>
                <a:cxn ang="0">
                  <a:pos x="842" y="1751"/>
                </a:cxn>
                <a:cxn ang="0">
                  <a:pos x="658" y="9"/>
                </a:cxn>
                <a:cxn ang="0">
                  <a:pos x="857" y="1750"/>
                </a:cxn>
                <a:cxn ang="0">
                  <a:pos x="852" y="1758"/>
                </a:cxn>
                <a:cxn ang="0">
                  <a:pos x="842" y="1754"/>
                </a:cxn>
                <a:cxn ang="0">
                  <a:pos x="1" y="220"/>
                </a:cxn>
                <a:cxn ang="0">
                  <a:pos x="1" y="214"/>
                </a:cxn>
                <a:cxn ang="0">
                  <a:pos x="5" y="209"/>
                </a:cxn>
                <a:cxn ang="0">
                  <a:pos x="162" y="133"/>
                </a:cxn>
                <a:cxn ang="0">
                  <a:pos x="324" y="72"/>
                </a:cxn>
                <a:cxn ang="0">
                  <a:pos x="492" y="28"/>
                </a:cxn>
                <a:cxn ang="0">
                  <a:pos x="664" y="1"/>
                </a:cxn>
                <a:cxn ang="0">
                  <a:pos x="670" y="2"/>
                </a:cxn>
                <a:cxn ang="0">
                  <a:pos x="673" y="8"/>
                </a:cxn>
                <a:cxn ang="0">
                  <a:pos x="857" y="1750"/>
                </a:cxn>
              </a:cxnLst>
              <a:rect l="0" t="0" r="r" b="b"/>
              <a:pathLst>
                <a:path w="858" h="1759">
                  <a:moveTo>
                    <a:pt x="658" y="9"/>
                  </a:moveTo>
                  <a:lnTo>
                    <a:pt x="667" y="16"/>
                  </a:lnTo>
                  <a:lnTo>
                    <a:pt x="495" y="43"/>
                  </a:lnTo>
                  <a:lnTo>
                    <a:pt x="329" y="87"/>
                  </a:lnTo>
                  <a:lnTo>
                    <a:pt x="167" y="148"/>
                  </a:lnTo>
                  <a:lnTo>
                    <a:pt x="12" y="224"/>
                  </a:lnTo>
                  <a:lnTo>
                    <a:pt x="15" y="213"/>
                  </a:lnTo>
                  <a:lnTo>
                    <a:pt x="856" y="1747"/>
                  </a:lnTo>
                  <a:lnTo>
                    <a:pt x="842" y="1751"/>
                  </a:lnTo>
                  <a:lnTo>
                    <a:pt x="658" y="9"/>
                  </a:lnTo>
                  <a:close/>
                  <a:moveTo>
                    <a:pt x="857" y="1750"/>
                  </a:moveTo>
                  <a:cubicBezTo>
                    <a:pt x="858" y="1753"/>
                    <a:pt x="855" y="1757"/>
                    <a:pt x="852" y="1758"/>
                  </a:cubicBezTo>
                  <a:cubicBezTo>
                    <a:pt x="848" y="1759"/>
                    <a:pt x="844" y="1758"/>
                    <a:pt x="842" y="1754"/>
                  </a:cubicBezTo>
                  <a:lnTo>
                    <a:pt x="1" y="220"/>
                  </a:lnTo>
                  <a:cubicBezTo>
                    <a:pt x="0" y="218"/>
                    <a:pt x="0" y="216"/>
                    <a:pt x="1" y="214"/>
                  </a:cubicBezTo>
                  <a:cubicBezTo>
                    <a:pt x="2" y="212"/>
                    <a:pt x="3" y="210"/>
                    <a:pt x="5" y="209"/>
                  </a:cubicBezTo>
                  <a:lnTo>
                    <a:pt x="162" y="133"/>
                  </a:lnTo>
                  <a:lnTo>
                    <a:pt x="324" y="72"/>
                  </a:lnTo>
                  <a:lnTo>
                    <a:pt x="492" y="28"/>
                  </a:lnTo>
                  <a:lnTo>
                    <a:pt x="664" y="1"/>
                  </a:lnTo>
                  <a:cubicBezTo>
                    <a:pt x="666" y="0"/>
                    <a:pt x="669" y="1"/>
                    <a:pt x="670" y="2"/>
                  </a:cubicBezTo>
                  <a:cubicBezTo>
                    <a:pt x="672" y="3"/>
                    <a:pt x="673" y="5"/>
                    <a:pt x="673" y="8"/>
                  </a:cubicBezTo>
                  <a:lnTo>
                    <a:pt x="857" y="1750"/>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97" name="Freeform 73"/>
            <p:cNvSpPr>
              <a:spLocks/>
            </p:cNvSpPr>
            <p:nvPr/>
          </p:nvSpPr>
          <p:spPr bwMode="auto">
            <a:xfrm>
              <a:off x="2733948" y="2714084"/>
              <a:ext cx="109538" cy="1042988"/>
            </a:xfrm>
            <a:custGeom>
              <a:avLst/>
              <a:gdLst/>
              <a:ahLst/>
              <a:cxnLst>
                <a:cxn ang="0">
                  <a:pos x="184" y="0"/>
                </a:cxn>
                <a:cxn ang="0">
                  <a:pos x="0" y="10"/>
                </a:cxn>
                <a:cxn ang="0">
                  <a:pos x="184" y="1752"/>
                </a:cxn>
                <a:cxn ang="0">
                  <a:pos x="184" y="0"/>
                </a:cxn>
              </a:cxnLst>
              <a:rect l="0" t="0" r="r" b="b"/>
              <a:pathLst>
                <a:path w="184" h="1752">
                  <a:moveTo>
                    <a:pt x="184" y="0"/>
                  </a:moveTo>
                  <a:cubicBezTo>
                    <a:pt x="123" y="0"/>
                    <a:pt x="61" y="4"/>
                    <a:pt x="0" y="10"/>
                  </a:cubicBezTo>
                  <a:lnTo>
                    <a:pt x="184" y="1752"/>
                  </a:lnTo>
                  <a:lnTo>
                    <a:pt x="184" y="0"/>
                  </a:ln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98" name="Freeform 74"/>
            <p:cNvSpPr>
              <a:spLocks noEditPoints="1"/>
            </p:cNvSpPr>
            <p:nvPr/>
          </p:nvSpPr>
          <p:spPr bwMode="auto">
            <a:xfrm>
              <a:off x="2729186" y="2709323"/>
              <a:ext cx="119063" cy="1052513"/>
            </a:xfrm>
            <a:custGeom>
              <a:avLst/>
              <a:gdLst/>
              <a:ahLst/>
              <a:cxnLst>
                <a:cxn ang="0">
                  <a:pos x="184" y="8"/>
                </a:cxn>
                <a:cxn ang="0">
                  <a:pos x="193" y="16"/>
                </a:cxn>
                <a:cxn ang="0">
                  <a:pos x="9" y="26"/>
                </a:cxn>
                <a:cxn ang="0">
                  <a:pos x="16" y="18"/>
                </a:cxn>
                <a:cxn ang="0">
                  <a:pos x="200" y="1760"/>
                </a:cxn>
                <a:cxn ang="0">
                  <a:pos x="184" y="1760"/>
                </a:cxn>
                <a:cxn ang="0">
                  <a:pos x="184" y="8"/>
                </a:cxn>
                <a:cxn ang="0">
                  <a:pos x="200" y="1760"/>
                </a:cxn>
                <a:cxn ang="0">
                  <a:pos x="193" y="1768"/>
                </a:cxn>
                <a:cxn ang="0">
                  <a:pos x="185" y="1761"/>
                </a:cxn>
                <a:cxn ang="0">
                  <a:pos x="1" y="19"/>
                </a:cxn>
                <a:cxn ang="0">
                  <a:pos x="2" y="13"/>
                </a:cxn>
                <a:cxn ang="0">
                  <a:pos x="8" y="10"/>
                </a:cxn>
                <a:cxn ang="0">
                  <a:pos x="192" y="0"/>
                </a:cxn>
                <a:cxn ang="0">
                  <a:pos x="198" y="3"/>
                </a:cxn>
                <a:cxn ang="0">
                  <a:pos x="200" y="8"/>
                </a:cxn>
                <a:cxn ang="0">
                  <a:pos x="200" y="1760"/>
                </a:cxn>
              </a:cxnLst>
              <a:rect l="0" t="0" r="r" b="b"/>
              <a:pathLst>
                <a:path w="200" h="1769">
                  <a:moveTo>
                    <a:pt x="184" y="8"/>
                  </a:moveTo>
                  <a:lnTo>
                    <a:pt x="193" y="16"/>
                  </a:lnTo>
                  <a:lnTo>
                    <a:pt x="9" y="26"/>
                  </a:lnTo>
                  <a:lnTo>
                    <a:pt x="16" y="18"/>
                  </a:lnTo>
                  <a:lnTo>
                    <a:pt x="200" y="1760"/>
                  </a:lnTo>
                  <a:lnTo>
                    <a:pt x="184" y="1760"/>
                  </a:lnTo>
                  <a:lnTo>
                    <a:pt x="184" y="8"/>
                  </a:lnTo>
                  <a:close/>
                  <a:moveTo>
                    <a:pt x="200" y="1760"/>
                  </a:moveTo>
                  <a:cubicBezTo>
                    <a:pt x="200" y="1765"/>
                    <a:pt x="197" y="1768"/>
                    <a:pt x="193" y="1768"/>
                  </a:cubicBezTo>
                  <a:cubicBezTo>
                    <a:pt x="189" y="1769"/>
                    <a:pt x="185" y="1766"/>
                    <a:pt x="185" y="1761"/>
                  </a:cubicBezTo>
                  <a:lnTo>
                    <a:pt x="1" y="19"/>
                  </a:lnTo>
                  <a:cubicBezTo>
                    <a:pt x="0" y="17"/>
                    <a:pt x="1" y="15"/>
                    <a:pt x="2" y="13"/>
                  </a:cubicBezTo>
                  <a:cubicBezTo>
                    <a:pt x="4" y="12"/>
                    <a:pt x="6" y="11"/>
                    <a:pt x="8" y="10"/>
                  </a:cubicBezTo>
                  <a:lnTo>
                    <a:pt x="192" y="0"/>
                  </a:lnTo>
                  <a:cubicBezTo>
                    <a:pt x="194" y="0"/>
                    <a:pt x="196" y="1"/>
                    <a:pt x="198" y="3"/>
                  </a:cubicBezTo>
                  <a:cubicBezTo>
                    <a:pt x="200" y="4"/>
                    <a:pt x="200" y="6"/>
                    <a:pt x="200" y="8"/>
                  </a:cubicBezTo>
                  <a:lnTo>
                    <a:pt x="200" y="1760"/>
                  </a:lnTo>
                  <a:close/>
                </a:path>
              </a:pathLst>
            </a:custGeom>
            <a:solidFill>
              <a:srgbClr val="000000"/>
            </a:solidFill>
            <a:ln w="6"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IE"/>
            </a:p>
          </p:txBody>
        </p:sp>
        <p:sp>
          <p:nvSpPr>
            <p:cNvPr id="1099" name="Rectangle 75"/>
            <p:cNvSpPr>
              <a:spLocks noChangeArrowheads="1"/>
            </p:cNvSpPr>
            <p:nvPr/>
          </p:nvSpPr>
          <p:spPr bwMode="auto">
            <a:xfrm>
              <a:off x="2989535" y="2822034"/>
              <a:ext cx="18434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000000"/>
                  </a:solidFill>
                  <a:latin typeface="Arial" pitchFamily="34" charset="0"/>
                </a:rPr>
                <a:t>8%</a:t>
              </a:r>
              <a:endParaRPr lang="en-IE">
                <a:latin typeface="Arial" pitchFamily="34" charset="0"/>
              </a:endParaRPr>
            </a:p>
          </p:txBody>
        </p:sp>
        <p:sp>
          <p:nvSpPr>
            <p:cNvPr id="1100" name="Rectangle 76"/>
            <p:cNvSpPr>
              <a:spLocks noChangeArrowheads="1"/>
            </p:cNvSpPr>
            <p:nvPr/>
          </p:nvSpPr>
          <p:spPr bwMode="auto">
            <a:xfrm>
              <a:off x="3549923" y="3817397"/>
              <a:ext cx="254878"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000000"/>
                  </a:solidFill>
                  <a:latin typeface="Arial" pitchFamily="34" charset="0"/>
                </a:rPr>
                <a:t>38%</a:t>
              </a:r>
              <a:endParaRPr lang="en-IE">
                <a:latin typeface="Arial" pitchFamily="34" charset="0"/>
              </a:endParaRPr>
            </a:p>
          </p:txBody>
        </p:sp>
        <p:sp>
          <p:nvSpPr>
            <p:cNvPr id="1101" name="Rectangle 77"/>
            <p:cNvSpPr>
              <a:spLocks noChangeArrowheads="1"/>
            </p:cNvSpPr>
            <p:nvPr/>
          </p:nvSpPr>
          <p:spPr bwMode="auto">
            <a:xfrm>
              <a:off x="2579960" y="4595272"/>
              <a:ext cx="254878"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000000"/>
                  </a:solidFill>
                  <a:latin typeface="Arial" pitchFamily="34" charset="0"/>
                </a:rPr>
                <a:t>13%</a:t>
              </a:r>
              <a:endParaRPr lang="en-IE">
                <a:latin typeface="Arial" pitchFamily="34" charset="0"/>
              </a:endParaRPr>
            </a:p>
          </p:txBody>
        </p:sp>
        <p:sp>
          <p:nvSpPr>
            <p:cNvPr id="1102" name="Rectangle 78"/>
            <p:cNvSpPr>
              <a:spLocks noChangeArrowheads="1"/>
            </p:cNvSpPr>
            <p:nvPr/>
          </p:nvSpPr>
          <p:spPr bwMode="auto">
            <a:xfrm>
              <a:off x="2132285" y="4309522"/>
              <a:ext cx="18434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000000"/>
                  </a:solidFill>
                  <a:latin typeface="Arial" pitchFamily="34" charset="0"/>
                </a:rPr>
                <a:t>7%</a:t>
              </a:r>
              <a:endParaRPr lang="en-IE">
                <a:latin typeface="Arial" pitchFamily="34" charset="0"/>
              </a:endParaRPr>
            </a:p>
          </p:txBody>
        </p:sp>
        <p:sp>
          <p:nvSpPr>
            <p:cNvPr id="1103" name="Rectangle 79"/>
            <p:cNvSpPr>
              <a:spLocks noChangeArrowheads="1"/>
            </p:cNvSpPr>
            <p:nvPr/>
          </p:nvSpPr>
          <p:spPr bwMode="auto">
            <a:xfrm>
              <a:off x="1922735" y="3480847"/>
              <a:ext cx="254878"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FFFFFF"/>
                  </a:solidFill>
                  <a:latin typeface="Arial" pitchFamily="34" charset="0"/>
                </a:rPr>
                <a:t>26%</a:t>
              </a:r>
              <a:endParaRPr lang="en-IE">
                <a:latin typeface="Arial" pitchFamily="34" charset="0"/>
              </a:endParaRPr>
            </a:p>
          </p:txBody>
        </p:sp>
        <p:sp>
          <p:nvSpPr>
            <p:cNvPr id="1104" name="Rectangle 80"/>
            <p:cNvSpPr>
              <a:spLocks noChangeArrowheads="1"/>
            </p:cNvSpPr>
            <p:nvPr/>
          </p:nvSpPr>
          <p:spPr bwMode="auto">
            <a:xfrm>
              <a:off x="2481535" y="2833147"/>
              <a:ext cx="18434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000000"/>
                  </a:solidFill>
                  <a:latin typeface="Arial" pitchFamily="34" charset="0"/>
                </a:rPr>
                <a:t>6%</a:t>
              </a:r>
              <a:endParaRPr lang="en-IE">
                <a:latin typeface="Arial" pitchFamily="34" charset="0"/>
              </a:endParaRPr>
            </a:p>
          </p:txBody>
        </p:sp>
        <p:sp>
          <p:nvSpPr>
            <p:cNvPr id="1105" name="Rectangle 81"/>
            <p:cNvSpPr>
              <a:spLocks noChangeArrowheads="1"/>
            </p:cNvSpPr>
            <p:nvPr/>
          </p:nvSpPr>
          <p:spPr bwMode="auto">
            <a:xfrm>
              <a:off x="2703785" y="2788697"/>
              <a:ext cx="184346"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1000">
                  <a:solidFill>
                    <a:srgbClr val="000000"/>
                  </a:solidFill>
                  <a:latin typeface="Arial" pitchFamily="34" charset="0"/>
                </a:rPr>
                <a:t>2%</a:t>
              </a:r>
              <a:endParaRPr lang="en-IE">
                <a:latin typeface="Arial" pitchFamily="34" charset="0"/>
              </a:endParaRPr>
            </a:p>
          </p:txBody>
        </p:sp>
      </p:grpSp>
      <p:sp>
        <p:nvSpPr>
          <p:cNvPr id="13321" name="Rectangle 11"/>
          <p:cNvSpPr>
            <a:spLocks noChangeArrowheads="1"/>
          </p:cNvSpPr>
          <p:nvPr/>
        </p:nvSpPr>
        <p:spPr bwMode="gray">
          <a:xfrm>
            <a:off x="4428933" y="2208465"/>
            <a:ext cx="2772000" cy="376238"/>
          </a:xfrm>
          <a:prstGeom prst="rect">
            <a:avLst/>
          </a:prstGeom>
          <a:solidFill>
            <a:schemeClr val="bg1">
              <a:lumMod val="95000"/>
            </a:schemeClr>
          </a:solidFill>
          <a:ln w="6350" algn="ctr">
            <a:solidFill>
              <a:schemeClr val="bg1">
                <a:lumMod val="65000"/>
              </a:schemeClr>
            </a:solidFill>
            <a:miter lim="800000"/>
            <a:headEnd/>
            <a:tailEnd/>
          </a:ln>
          <a:effectLst/>
        </p:spPr>
        <p:txBody>
          <a:bodyPr lIns="0" tIns="36000" rIns="0" bIns="36000" anchor="ctr"/>
          <a:lstStyle/>
          <a:p>
            <a:pPr algn="ctr">
              <a:spcBef>
                <a:spcPct val="50000"/>
              </a:spcBef>
              <a:buClr>
                <a:schemeClr val="tx1"/>
              </a:buClr>
              <a:buSzPct val="80000"/>
            </a:pPr>
            <a:r>
              <a:rPr lang="en-IE" sz="1400" b="1" dirty="0">
                <a:solidFill>
                  <a:srgbClr val="000066"/>
                </a:solidFill>
                <a:latin typeface="Tahoma" panose="020B0604030504040204" pitchFamily="34" charset="0"/>
              </a:rPr>
              <a:t>Perceived</a:t>
            </a:r>
          </a:p>
        </p:txBody>
      </p:sp>
      <p:sp>
        <p:nvSpPr>
          <p:cNvPr id="13322" name="Rectangle 12"/>
          <p:cNvSpPr>
            <a:spLocks noChangeArrowheads="1"/>
          </p:cNvSpPr>
          <p:nvPr/>
        </p:nvSpPr>
        <p:spPr bwMode="auto">
          <a:xfrm>
            <a:off x="4428933" y="2614668"/>
            <a:ext cx="2772000" cy="2299227"/>
          </a:xfrm>
          <a:prstGeom prst="rect">
            <a:avLst/>
          </a:prstGeom>
          <a:solidFill>
            <a:schemeClr val="bg1"/>
          </a:solidFill>
          <a:ln w="6350">
            <a:solidFill>
              <a:schemeClr val="bg1">
                <a:lumMod val="65000"/>
              </a:schemeClr>
            </a:solidFill>
            <a:miter lim="800000"/>
            <a:headEnd/>
            <a:tailEnd/>
          </a:ln>
        </p:spPr>
        <p:txBody>
          <a:bodyPr lIns="36000" tIns="36000" rIns="36000" bIns="36000"/>
          <a:lstStyle/>
          <a:p>
            <a:pPr marL="173038" indent="-173038">
              <a:spcBef>
                <a:spcPct val="50000"/>
              </a:spcBef>
              <a:buClr>
                <a:srgbClr val="000066"/>
              </a:buClr>
              <a:buSzPct val="80000"/>
              <a:buFont typeface="Monotype Sorts" charset="2"/>
              <a:buChar char="n"/>
            </a:pPr>
            <a:endParaRPr lang="en-IE" sz="1400">
              <a:solidFill>
                <a:srgbClr val="000066"/>
              </a:solidFill>
              <a:latin typeface="Tahoma" pitchFamily="34" charset="0"/>
            </a:endParaRPr>
          </a:p>
        </p:txBody>
      </p:sp>
      <p:grpSp>
        <p:nvGrpSpPr>
          <p:cNvPr id="77" name="Group 76"/>
          <p:cNvGrpSpPr/>
          <p:nvPr/>
        </p:nvGrpSpPr>
        <p:grpSpPr>
          <a:xfrm>
            <a:off x="4715096" y="2669155"/>
            <a:ext cx="2199675" cy="2176980"/>
            <a:chOff x="3850251" y="1603408"/>
            <a:chExt cx="2000250" cy="1979613"/>
          </a:xfrm>
        </p:grpSpPr>
        <p:sp>
          <p:nvSpPr>
            <p:cNvPr id="1031" name="Freeform 7"/>
            <p:cNvSpPr>
              <a:spLocks/>
            </p:cNvSpPr>
            <p:nvPr/>
          </p:nvSpPr>
          <p:spPr bwMode="auto">
            <a:xfrm>
              <a:off x="4845614" y="1603408"/>
              <a:ext cx="582612" cy="990600"/>
            </a:xfrm>
            <a:custGeom>
              <a:avLst/>
              <a:gdLst/>
              <a:ahLst/>
              <a:cxnLst>
                <a:cxn ang="0">
                  <a:pos x="367" y="117"/>
                </a:cxn>
                <a:cxn ang="0">
                  <a:pos x="282" y="69"/>
                </a:cxn>
                <a:cxn ang="0">
                  <a:pos x="192" y="32"/>
                </a:cxn>
                <a:cxn ang="0">
                  <a:pos x="101" y="6"/>
                </a:cxn>
                <a:cxn ang="0">
                  <a:pos x="0" y="0"/>
                </a:cxn>
                <a:cxn ang="0">
                  <a:pos x="0" y="624"/>
                </a:cxn>
                <a:cxn ang="0">
                  <a:pos x="367" y="117"/>
                </a:cxn>
              </a:cxnLst>
              <a:rect l="0" t="0" r="r" b="b"/>
              <a:pathLst>
                <a:path w="367" h="624">
                  <a:moveTo>
                    <a:pt x="367" y="117"/>
                  </a:moveTo>
                  <a:lnTo>
                    <a:pt x="282" y="69"/>
                  </a:lnTo>
                  <a:lnTo>
                    <a:pt x="192" y="32"/>
                  </a:lnTo>
                  <a:lnTo>
                    <a:pt x="101" y="6"/>
                  </a:lnTo>
                  <a:lnTo>
                    <a:pt x="0" y="0"/>
                  </a:lnTo>
                  <a:lnTo>
                    <a:pt x="0" y="624"/>
                  </a:lnTo>
                  <a:lnTo>
                    <a:pt x="367" y="117"/>
                  </a:lnTo>
                  <a:close/>
                </a:path>
              </a:pathLst>
            </a:custGeom>
            <a:solidFill>
              <a:srgbClr val="00FF0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2" name="Freeform 8"/>
            <p:cNvSpPr>
              <a:spLocks noEditPoints="1"/>
            </p:cNvSpPr>
            <p:nvPr/>
          </p:nvSpPr>
          <p:spPr bwMode="auto">
            <a:xfrm>
              <a:off x="4845614" y="1603408"/>
              <a:ext cx="590550" cy="990600"/>
            </a:xfrm>
            <a:custGeom>
              <a:avLst/>
              <a:gdLst/>
              <a:ahLst/>
              <a:cxnLst>
                <a:cxn ang="0">
                  <a:pos x="367" y="117"/>
                </a:cxn>
                <a:cxn ang="0">
                  <a:pos x="367" y="122"/>
                </a:cxn>
                <a:cxn ang="0">
                  <a:pos x="324" y="95"/>
                </a:cxn>
                <a:cxn ang="0">
                  <a:pos x="282" y="69"/>
                </a:cxn>
                <a:cxn ang="0">
                  <a:pos x="239" y="48"/>
                </a:cxn>
                <a:cxn ang="0">
                  <a:pos x="192" y="32"/>
                </a:cxn>
                <a:cxn ang="0">
                  <a:pos x="144" y="21"/>
                </a:cxn>
                <a:cxn ang="0">
                  <a:pos x="96" y="11"/>
                </a:cxn>
                <a:cxn ang="0">
                  <a:pos x="48" y="6"/>
                </a:cxn>
                <a:cxn ang="0">
                  <a:pos x="0" y="6"/>
                </a:cxn>
                <a:cxn ang="0">
                  <a:pos x="6" y="0"/>
                </a:cxn>
                <a:cxn ang="0">
                  <a:pos x="6" y="624"/>
                </a:cxn>
                <a:cxn ang="0">
                  <a:pos x="0" y="619"/>
                </a:cxn>
                <a:cxn ang="0">
                  <a:pos x="367" y="117"/>
                </a:cxn>
                <a:cxn ang="0">
                  <a:pos x="0" y="624"/>
                </a:cxn>
                <a:cxn ang="0">
                  <a:pos x="0" y="624"/>
                </a:cxn>
                <a:cxn ang="0">
                  <a:pos x="0" y="624"/>
                </a:cxn>
                <a:cxn ang="0">
                  <a:pos x="0" y="0"/>
                </a:cxn>
                <a:cxn ang="0">
                  <a:pos x="0" y="0"/>
                </a:cxn>
                <a:cxn ang="0">
                  <a:pos x="0" y="0"/>
                </a:cxn>
                <a:cxn ang="0">
                  <a:pos x="48" y="0"/>
                </a:cxn>
                <a:cxn ang="0">
                  <a:pos x="101" y="6"/>
                </a:cxn>
                <a:cxn ang="0">
                  <a:pos x="149" y="16"/>
                </a:cxn>
                <a:cxn ang="0">
                  <a:pos x="197" y="27"/>
                </a:cxn>
                <a:cxn ang="0">
                  <a:pos x="239" y="43"/>
                </a:cxn>
                <a:cxn ang="0">
                  <a:pos x="287" y="64"/>
                </a:cxn>
                <a:cxn ang="0">
                  <a:pos x="330" y="90"/>
                </a:cxn>
                <a:cxn ang="0">
                  <a:pos x="372" y="117"/>
                </a:cxn>
                <a:cxn ang="0">
                  <a:pos x="372" y="117"/>
                </a:cxn>
                <a:cxn ang="0">
                  <a:pos x="372" y="122"/>
                </a:cxn>
                <a:cxn ang="0">
                  <a:pos x="0" y="624"/>
                </a:cxn>
              </a:cxnLst>
              <a:rect l="0" t="0" r="r" b="b"/>
              <a:pathLst>
                <a:path w="372" h="624">
                  <a:moveTo>
                    <a:pt x="367" y="117"/>
                  </a:moveTo>
                  <a:lnTo>
                    <a:pt x="367" y="122"/>
                  </a:lnTo>
                  <a:lnTo>
                    <a:pt x="324" y="95"/>
                  </a:lnTo>
                  <a:lnTo>
                    <a:pt x="282" y="69"/>
                  </a:lnTo>
                  <a:lnTo>
                    <a:pt x="239" y="48"/>
                  </a:lnTo>
                  <a:lnTo>
                    <a:pt x="192" y="32"/>
                  </a:lnTo>
                  <a:lnTo>
                    <a:pt x="144" y="21"/>
                  </a:lnTo>
                  <a:lnTo>
                    <a:pt x="96" y="11"/>
                  </a:lnTo>
                  <a:lnTo>
                    <a:pt x="48" y="6"/>
                  </a:lnTo>
                  <a:lnTo>
                    <a:pt x="0" y="6"/>
                  </a:lnTo>
                  <a:lnTo>
                    <a:pt x="6" y="0"/>
                  </a:lnTo>
                  <a:lnTo>
                    <a:pt x="6" y="624"/>
                  </a:lnTo>
                  <a:lnTo>
                    <a:pt x="0" y="619"/>
                  </a:lnTo>
                  <a:lnTo>
                    <a:pt x="367" y="117"/>
                  </a:lnTo>
                  <a:close/>
                  <a:moveTo>
                    <a:pt x="0" y="624"/>
                  </a:moveTo>
                  <a:lnTo>
                    <a:pt x="0" y="624"/>
                  </a:lnTo>
                  <a:lnTo>
                    <a:pt x="0" y="624"/>
                  </a:lnTo>
                  <a:lnTo>
                    <a:pt x="0" y="0"/>
                  </a:lnTo>
                  <a:lnTo>
                    <a:pt x="0" y="0"/>
                  </a:lnTo>
                  <a:lnTo>
                    <a:pt x="0" y="0"/>
                  </a:lnTo>
                  <a:lnTo>
                    <a:pt x="48" y="0"/>
                  </a:lnTo>
                  <a:lnTo>
                    <a:pt x="101" y="6"/>
                  </a:lnTo>
                  <a:lnTo>
                    <a:pt x="149" y="16"/>
                  </a:lnTo>
                  <a:lnTo>
                    <a:pt x="197" y="27"/>
                  </a:lnTo>
                  <a:lnTo>
                    <a:pt x="239" y="43"/>
                  </a:lnTo>
                  <a:lnTo>
                    <a:pt x="287" y="64"/>
                  </a:lnTo>
                  <a:lnTo>
                    <a:pt x="330" y="90"/>
                  </a:lnTo>
                  <a:lnTo>
                    <a:pt x="372" y="117"/>
                  </a:lnTo>
                  <a:lnTo>
                    <a:pt x="372" y="117"/>
                  </a:lnTo>
                  <a:lnTo>
                    <a:pt x="372" y="122"/>
                  </a:lnTo>
                  <a:lnTo>
                    <a:pt x="0" y="624"/>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3" name="Freeform 9"/>
            <p:cNvSpPr>
              <a:spLocks/>
            </p:cNvSpPr>
            <p:nvPr/>
          </p:nvSpPr>
          <p:spPr bwMode="auto">
            <a:xfrm>
              <a:off x="4845614" y="1789146"/>
              <a:ext cx="995362" cy="1785938"/>
            </a:xfrm>
            <a:custGeom>
              <a:avLst/>
              <a:gdLst/>
              <a:ahLst/>
              <a:cxnLst>
                <a:cxn ang="0">
                  <a:pos x="0" y="1125"/>
                </a:cxn>
                <a:cxn ang="0">
                  <a:pos x="64" y="1120"/>
                </a:cxn>
                <a:cxn ang="0">
                  <a:pos x="128" y="1114"/>
                </a:cxn>
                <a:cxn ang="0">
                  <a:pos x="186" y="1099"/>
                </a:cxn>
                <a:cxn ang="0">
                  <a:pos x="245" y="1077"/>
                </a:cxn>
                <a:cxn ang="0">
                  <a:pos x="351" y="1019"/>
                </a:cxn>
                <a:cxn ang="0">
                  <a:pos x="441" y="945"/>
                </a:cxn>
                <a:cxn ang="0">
                  <a:pos x="521" y="850"/>
                </a:cxn>
                <a:cxn ang="0">
                  <a:pos x="553" y="803"/>
                </a:cxn>
                <a:cxn ang="0">
                  <a:pos x="579" y="745"/>
                </a:cxn>
                <a:cxn ang="0">
                  <a:pos x="601" y="686"/>
                </a:cxn>
                <a:cxn ang="0">
                  <a:pos x="617" y="628"/>
                </a:cxn>
                <a:cxn ang="0">
                  <a:pos x="622" y="570"/>
                </a:cxn>
                <a:cxn ang="0">
                  <a:pos x="627" y="507"/>
                </a:cxn>
                <a:cxn ang="0">
                  <a:pos x="622" y="433"/>
                </a:cxn>
                <a:cxn ang="0">
                  <a:pos x="611" y="359"/>
                </a:cxn>
                <a:cxn ang="0">
                  <a:pos x="590" y="290"/>
                </a:cxn>
                <a:cxn ang="0">
                  <a:pos x="558" y="221"/>
                </a:cxn>
                <a:cxn ang="0">
                  <a:pos x="521" y="158"/>
                </a:cxn>
                <a:cxn ang="0">
                  <a:pos x="478" y="100"/>
                </a:cxn>
                <a:cxn ang="0">
                  <a:pos x="425" y="47"/>
                </a:cxn>
                <a:cxn ang="0">
                  <a:pos x="367" y="0"/>
                </a:cxn>
                <a:cxn ang="0">
                  <a:pos x="0" y="507"/>
                </a:cxn>
                <a:cxn ang="0">
                  <a:pos x="0" y="1125"/>
                </a:cxn>
              </a:cxnLst>
              <a:rect l="0" t="0" r="r" b="b"/>
              <a:pathLst>
                <a:path w="627" h="1125">
                  <a:moveTo>
                    <a:pt x="0" y="1125"/>
                  </a:moveTo>
                  <a:lnTo>
                    <a:pt x="64" y="1120"/>
                  </a:lnTo>
                  <a:lnTo>
                    <a:pt x="128" y="1114"/>
                  </a:lnTo>
                  <a:lnTo>
                    <a:pt x="186" y="1099"/>
                  </a:lnTo>
                  <a:lnTo>
                    <a:pt x="245" y="1077"/>
                  </a:lnTo>
                  <a:lnTo>
                    <a:pt x="351" y="1019"/>
                  </a:lnTo>
                  <a:lnTo>
                    <a:pt x="441" y="945"/>
                  </a:lnTo>
                  <a:lnTo>
                    <a:pt x="521" y="850"/>
                  </a:lnTo>
                  <a:lnTo>
                    <a:pt x="553" y="803"/>
                  </a:lnTo>
                  <a:lnTo>
                    <a:pt x="579" y="745"/>
                  </a:lnTo>
                  <a:lnTo>
                    <a:pt x="601" y="686"/>
                  </a:lnTo>
                  <a:lnTo>
                    <a:pt x="617" y="628"/>
                  </a:lnTo>
                  <a:lnTo>
                    <a:pt x="622" y="570"/>
                  </a:lnTo>
                  <a:lnTo>
                    <a:pt x="627" y="507"/>
                  </a:lnTo>
                  <a:lnTo>
                    <a:pt x="622" y="433"/>
                  </a:lnTo>
                  <a:lnTo>
                    <a:pt x="611" y="359"/>
                  </a:lnTo>
                  <a:lnTo>
                    <a:pt x="590" y="290"/>
                  </a:lnTo>
                  <a:lnTo>
                    <a:pt x="558" y="221"/>
                  </a:lnTo>
                  <a:lnTo>
                    <a:pt x="521" y="158"/>
                  </a:lnTo>
                  <a:lnTo>
                    <a:pt x="478" y="100"/>
                  </a:lnTo>
                  <a:lnTo>
                    <a:pt x="425" y="47"/>
                  </a:lnTo>
                  <a:lnTo>
                    <a:pt x="367" y="0"/>
                  </a:lnTo>
                  <a:lnTo>
                    <a:pt x="0" y="507"/>
                  </a:lnTo>
                  <a:lnTo>
                    <a:pt x="0" y="1125"/>
                  </a:lnTo>
                  <a:close/>
                </a:path>
              </a:pathLst>
            </a:cu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4" name="Freeform 10"/>
            <p:cNvSpPr>
              <a:spLocks noEditPoints="1"/>
            </p:cNvSpPr>
            <p:nvPr/>
          </p:nvSpPr>
          <p:spPr bwMode="auto">
            <a:xfrm>
              <a:off x="4845614" y="1789146"/>
              <a:ext cx="1004887" cy="1793875"/>
            </a:xfrm>
            <a:custGeom>
              <a:avLst/>
              <a:gdLst/>
              <a:ahLst/>
              <a:cxnLst>
                <a:cxn ang="0">
                  <a:pos x="0" y="1125"/>
                </a:cxn>
                <a:cxn ang="0">
                  <a:pos x="128" y="1109"/>
                </a:cxn>
                <a:cxn ang="0">
                  <a:pos x="245" y="1072"/>
                </a:cxn>
                <a:cxn ang="0">
                  <a:pos x="351" y="1019"/>
                </a:cxn>
                <a:cxn ang="0">
                  <a:pos x="441" y="940"/>
                </a:cxn>
                <a:cxn ang="0">
                  <a:pos x="521" y="850"/>
                </a:cxn>
                <a:cxn ang="0">
                  <a:pos x="574" y="745"/>
                </a:cxn>
                <a:cxn ang="0">
                  <a:pos x="611" y="628"/>
                </a:cxn>
                <a:cxn ang="0">
                  <a:pos x="627" y="507"/>
                </a:cxn>
                <a:cxn ang="0">
                  <a:pos x="622" y="433"/>
                </a:cxn>
                <a:cxn ang="0">
                  <a:pos x="606" y="359"/>
                </a:cxn>
                <a:cxn ang="0">
                  <a:pos x="585" y="290"/>
                </a:cxn>
                <a:cxn ang="0">
                  <a:pos x="558" y="221"/>
                </a:cxn>
                <a:cxn ang="0">
                  <a:pos x="473" y="105"/>
                </a:cxn>
                <a:cxn ang="0">
                  <a:pos x="367" y="5"/>
                </a:cxn>
                <a:cxn ang="0">
                  <a:pos x="0" y="507"/>
                </a:cxn>
                <a:cxn ang="0">
                  <a:pos x="6" y="1125"/>
                </a:cxn>
                <a:cxn ang="0">
                  <a:pos x="0" y="502"/>
                </a:cxn>
                <a:cxn ang="0">
                  <a:pos x="367" y="0"/>
                </a:cxn>
                <a:cxn ang="0">
                  <a:pos x="431" y="47"/>
                </a:cxn>
                <a:cxn ang="0">
                  <a:pos x="526" y="158"/>
                </a:cxn>
                <a:cxn ang="0">
                  <a:pos x="579" y="253"/>
                </a:cxn>
                <a:cxn ang="0">
                  <a:pos x="601" y="322"/>
                </a:cxn>
                <a:cxn ang="0">
                  <a:pos x="622" y="396"/>
                </a:cxn>
                <a:cxn ang="0">
                  <a:pos x="627" y="465"/>
                </a:cxn>
                <a:cxn ang="0">
                  <a:pos x="627" y="570"/>
                </a:cxn>
                <a:cxn ang="0">
                  <a:pos x="601" y="692"/>
                </a:cxn>
                <a:cxn ang="0">
                  <a:pos x="553" y="803"/>
                </a:cxn>
                <a:cxn ang="0">
                  <a:pos x="484" y="903"/>
                </a:cxn>
                <a:cxn ang="0">
                  <a:pos x="399" y="988"/>
                </a:cxn>
                <a:cxn ang="0">
                  <a:pos x="303" y="1051"/>
                </a:cxn>
                <a:cxn ang="0">
                  <a:pos x="186" y="1099"/>
                </a:cxn>
                <a:cxn ang="0">
                  <a:pos x="64" y="1125"/>
                </a:cxn>
                <a:cxn ang="0">
                  <a:pos x="0" y="1125"/>
                </a:cxn>
                <a:cxn ang="0">
                  <a:pos x="0" y="507"/>
                </a:cxn>
              </a:cxnLst>
              <a:rect l="0" t="0" r="r" b="b"/>
              <a:pathLst>
                <a:path w="633" h="1130">
                  <a:moveTo>
                    <a:pt x="6" y="1125"/>
                  </a:moveTo>
                  <a:lnTo>
                    <a:pt x="0" y="1125"/>
                  </a:lnTo>
                  <a:lnTo>
                    <a:pt x="64" y="1120"/>
                  </a:lnTo>
                  <a:lnTo>
                    <a:pt x="128" y="1109"/>
                  </a:lnTo>
                  <a:lnTo>
                    <a:pt x="186" y="1093"/>
                  </a:lnTo>
                  <a:lnTo>
                    <a:pt x="245" y="1072"/>
                  </a:lnTo>
                  <a:lnTo>
                    <a:pt x="298" y="1046"/>
                  </a:lnTo>
                  <a:lnTo>
                    <a:pt x="351" y="1019"/>
                  </a:lnTo>
                  <a:lnTo>
                    <a:pt x="399" y="982"/>
                  </a:lnTo>
                  <a:lnTo>
                    <a:pt x="441" y="940"/>
                  </a:lnTo>
                  <a:lnTo>
                    <a:pt x="484" y="898"/>
                  </a:lnTo>
                  <a:lnTo>
                    <a:pt x="521" y="850"/>
                  </a:lnTo>
                  <a:lnTo>
                    <a:pt x="548" y="797"/>
                  </a:lnTo>
                  <a:lnTo>
                    <a:pt x="574" y="745"/>
                  </a:lnTo>
                  <a:lnTo>
                    <a:pt x="595" y="686"/>
                  </a:lnTo>
                  <a:lnTo>
                    <a:pt x="611" y="628"/>
                  </a:lnTo>
                  <a:lnTo>
                    <a:pt x="622" y="565"/>
                  </a:lnTo>
                  <a:lnTo>
                    <a:pt x="627" y="507"/>
                  </a:lnTo>
                  <a:lnTo>
                    <a:pt x="622" y="470"/>
                  </a:lnTo>
                  <a:lnTo>
                    <a:pt x="622" y="433"/>
                  </a:lnTo>
                  <a:lnTo>
                    <a:pt x="617" y="396"/>
                  </a:lnTo>
                  <a:lnTo>
                    <a:pt x="606" y="359"/>
                  </a:lnTo>
                  <a:lnTo>
                    <a:pt x="595" y="322"/>
                  </a:lnTo>
                  <a:lnTo>
                    <a:pt x="585" y="290"/>
                  </a:lnTo>
                  <a:lnTo>
                    <a:pt x="574" y="253"/>
                  </a:lnTo>
                  <a:lnTo>
                    <a:pt x="558" y="221"/>
                  </a:lnTo>
                  <a:lnTo>
                    <a:pt x="521" y="163"/>
                  </a:lnTo>
                  <a:lnTo>
                    <a:pt x="473" y="105"/>
                  </a:lnTo>
                  <a:lnTo>
                    <a:pt x="425" y="52"/>
                  </a:lnTo>
                  <a:lnTo>
                    <a:pt x="367" y="5"/>
                  </a:lnTo>
                  <a:lnTo>
                    <a:pt x="372" y="5"/>
                  </a:lnTo>
                  <a:lnTo>
                    <a:pt x="0" y="507"/>
                  </a:lnTo>
                  <a:lnTo>
                    <a:pt x="6" y="507"/>
                  </a:lnTo>
                  <a:lnTo>
                    <a:pt x="6" y="1125"/>
                  </a:lnTo>
                  <a:close/>
                  <a:moveTo>
                    <a:pt x="0" y="507"/>
                  </a:moveTo>
                  <a:lnTo>
                    <a:pt x="0" y="502"/>
                  </a:lnTo>
                  <a:lnTo>
                    <a:pt x="367" y="0"/>
                  </a:lnTo>
                  <a:lnTo>
                    <a:pt x="367" y="0"/>
                  </a:lnTo>
                  <a:lnTo>
                    <a:pt x="372" y="0"/>
                  </a:lnTo>
                  <a:lnTo>
                    <a:pt x="431" y="47"/>
                  </a:lnTo>
                  <a:lnTo>
                    <a:pt x="478" y="100"/>
                  </a:lnTo>
                  <a:lnTo>
                    <a:pt x="526" y="158"/>
                  </a:lnTo>
                  <a:lnTo>
                    <a:pt x="563" y="221"/>
                  </a:lnTo>
                  <a:lnTo>
                    <a:pt x="579" y="253"/>
                  </a:lnTo>
                  <a:lnTo>
                    <a:pt x="590" y="290"/>
                  </a:lnTo>
                  <a:lnTo>
                    <a:pt x="601" y="322"/>
                  </a:lnTo>
                  <a:lnTo>
                    <a:pt x="611" y="359"/>
                  </a:lnTo>
                  <a:lnTo>
                    <a:pt x="622" y="396"/>
                  </a:lnTo>
                  <a:lnTo>
                    <a:pt x="627" y="433"/>
                  </a:lnTo>
                  <a:lnTo>
                    <a:pt x="627" y="465"/>
                  </a:lnTo>
                  <a:lnTo>
                    <a:pt x="633" y="507"/>
                  </a:lnTo>
                  <a:lnTo>
                    <a:pt x="627" y="570"/>
                  </a:lnTo>
                  <a:lnTo>
                    <a:pt x="617" y="628"/>
                  </a:lnTo>
                  <a:lnTo>
                    <a:pt x="601" y="692"/>
                  </a:lnTo>
                  <a:lnTo>
                    <a:pt x="579" y="750"/>
                  </a:lnTo>
                  <a:lnTo>
                    <a:pt x="553" y="803"/>
                  </a:lnTo>
                  <a:lnTo>
                    <a:pt x="521" y="856"/>
                  </a:lnTo>
                  <a:lnTo>
                    <a:pt x="484" y="903"/>
                  </a:lnTo>
                  <a:lnTo>
                    <a:pt x="447" y="945"/>
                  </a:lnTo>
                  <a:lnTo>
                    <a:pt x="399" y="988"/>
                  </a:lnTo>
                  <a:lnTo>
                    <a:pt x="351" y="1019"/>
                  </a:lnTo>
                  <a:lnTo>
                    <a:pt x="303" y="1051"/>
                  </a:lnTo>
                  <a:lnTo>
                    <a:pt x="245" y="1077"/>
                  </a:lnTo>
                  <a:lnTo>
                    <a:pt x="186" y="1099"/>
                  </a:lnTo>
                  <a:lnTo>
                    <a:pt x="128" y="1114"/>
                  </a:lnTo>
                  <a:lnTo>
                    <a:pt x="64" y="1125"/>
                  </a:lnTo>
                  <a:lnTo>
                    <a:pt x="0" y="1130"/>
                  </a:lnTo>
                  <a:lnTo>
                    <a:pt x="0" y="1125"/>
                  </a:lnTo>
                  <a:lnTo>
                    <a:pt x="0" y="1125"/>
                  </a:lnTo>
                  <a:lnTo>
                    <a:pt x="0" y="507"/>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5" name="Freeform 11"/>
            <p:cNvSpPr>
              <a:spLocks/>
            </p:cNvSpPr>
            <p:nvPr/>
          </p:nvSpPr>
          <p:spPr bwMode="auto">
            <a:xfrm>
              <a:off x="4264589" y="2594008"/>
              <a:ext cx="581025" cy="981075"/>
            </a:xfrm>
            <a:custGeom>
              <a:avLst/>
              <a:gdLst/>
              <a:ahLst/>
              <a:cxnLst>
                <a:cxn ang="0">
                  <a:pos x="0" y="502"/>
                </a:cxn>
                <a:cxn ang="0">
                  <a:pos x="85" y="549"/>
                </a:cxn>
                <a:cxn ang="0">
                  <a:pos x="175" y="586"/>
                </a:cxn>
                <a:cxn ang="0">
                  <a:pos x="271" y="613"/>
                </a:cxn>
                <a:cxn ang="0">
                  <a:pos x="366" y="618"/>
                </a:cxn>
                <a:cxn ang="0">
                  <a:pos x="366" y="0"/>
                </a:cxn>
                <a:cxn ang="0">
                  <a:pos x="0" y="502"/>
                </a:cxn>
              </a:cxnLst>
              <a:rect l="0" t="0" r="r" b="b"/>
              <a:pathLst>
                <a:path w="366" h="618">
                  <a:moveTo>
                    <a:pt x="0" y="502"/>
                  </a:moveTo>
                  <a:lnTo>
                    <a:pt x="85" y="549"/>
                  </a:lnTo>
                  <a:lnTo>
                    <a:pt x="175" y="586"/>
                  </a:lnTo>
                  <a:lnTo>
                    <a:pt x="271" y="613"/>
                  </a:lnTo>
                  <a:lnTo>
                    <a:pt x="366" y="618"/>
                  </a:lnTo>
                  <a:lnTo>
                    <a:pt x="366" y="0"/>
                  </a:lnTo>
                  <a:lnTo>
                    <a:pt x="0" y="502"/>
                  </a:lnTo>
                  <a:close/>
                </a:path>
              </a:pathLst>
            </a:custGeom>
            <a:solidFill>
              <a:srgbClr val="00CCFF"/>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6" name="Freeform 12"/>
            <p:cNvSpPr>
              <a:spLocks noEditPoints="1"/>
            </p:cNvSpPr>
            <p:nvPr/>
          </p:nvSpPr>
          <p:spPr bwMode="auto">
            <a:xfrm>
              <a:off x="4255064" y="2586071"/>
              <a:ext cx="600075" cy="996950"/>
            </a:xfrm>
            <a:custGeom>
              <a:avLst/>
              <a:gdLst/>
              <a:ahLst/>
              <a:cxnLst>
                <a:cxn ang="0">
                  <a:pos x="6" y="507"/>
                </a:cxn>
                <a:cxn ang="0">
                  <a:pos x="6" y="502"/>
                </a:cxn>
                <a:cxn ang="0">
                  <a:pos x="48" y="533"/>
                </a:cxn>
                <a:cxn ang="0">
                  <a:pos x="91" y="554"/>
                </a:cxn>
                <a:cxn ang="0">
                  <a:pos x="133" y="575"/>
                </a:cxn>
                <a:cxn ang="0">
                  <a:pos x="181" y="591"/>
                </a:cxn>
                <a:cxn ang="0">
                  <a:pos x="229" y="602"/>
                </a:cxn>
                <a:cxn ang="0">
                  <a:pos x="277" y="612"/>
                </a:cxn>
                <a:cxn ang="0">
                  <a:pos x="325" y="618"/>
                </a:cxn>
                <a:cxn ang="0">
                  <a:pos x="372" y="623"/>
                </a:cxn>
                <a:cxn ang="0">
                  <a:pos x="372" y="623"/>
                </a:cxn>
                <a:cxn ang="0">
                  <a:pos x="372" y="5"/>
                </a:cxn>
                <a:cxn ang="0">
                  <a:pos x="372" y="5"/>
                </a:cxn>
                <a:cxn ang="0">
                  <a:pos x="6" y="507"/>
                </a:cxn>
                <a:cxn ang="0">
                  <a:pos x="372" y="0"/>
                </a:cxn>
                <a:cxn ang="0">
                  <a:pos x="372" y="0"/>
                </a:cxn>
                <a:cxn ang="0">
                  <a:pos x="378" y="5"/>
                </a:cxn>
                <a:cxn ang="0">
                  <a:pos x="378" y="623"/>
                </a:cxn>
                <a:cxn ang="0">
                  <a:pos x="372" y="623"/>
                </a:cxn>
                <a:cxn ang="0">
                  <a:pos x="372" y="628"/>
                </a:cxn>
                <a:cxn ang="0">
                  <a:pos x="325" y="623"/>
                </a:cxn>
                <a:cxn ang="0">
                  <a:pos x="277" y="618"/>
                </a:cxn>
                <a:cxn ang="0">
                  <a:pos x="224" y="607"/>
                </a:cxn>
                <a:cxn ang="0">
                  <a:pos x="181" y="597"/>
                </a:cxn>
                <a:cxn ang="0">
                  <a:pos x="133" y="581"/>
                </a:cxn>
                <a:cxn ang="0">
                  <a:pos x="91" y="560"/>
                </a:cxn>
                <a:cxn ang="0">
                  <a:pos x="43" y="533"/>
                </a:cxn>
                <a:cxn ang="0">
                  <a:pos x="6" y="507"/>
                </a:cxn>
                <a:cxn ang="0">
                  <a:pos x="0" y="507"/>
                </a:cxn>
                <a:cxn ang="0">
                  <a:pos x="6" y="507"/>
                </a:cxn>
                <a:cxn ang="0">
                  <a:pos x="372" y="0"/>
                </a:cxn>
              </a:cxnLst>
              <a:rect l="0" t="0" r="r" b="b"/>
              <a:pathLst>
                <a:path w="378" h="628">
                  <a:moveTo>
                    <a:pt x="6" y="507"/>
                  </a:moveTo>
                  <a:lnTo>
                    <a:pt x="6" y="502"/>
                  </a:lnTo>
                  <a:lnTo>
                    <a:pt x="48" y="533"/>
                  </a:lnTo>
                  <a:lnTo>
                    <a:pt x="91" y="554"/>
                  </a:lnTo>
                  <a:lnTo>
                    <a:pt x="133" y="575"/>
                  </a:lnTo>
                  <a:lnTo>
                    <a:pt x="181" y="591"/>
                  </a:lnTo>
                  <a:lnTo>
                    <a:pt x="229" y="602"/>
                  </a:lnTo>
                  <a:lnTo>
                    <a:pt x="277" y="612"/>
                  </a:lnTo>
                  <a:lnTo>
                    <a:pt x="325" y="618"/>
                  </a:lnTo>
                  <a:lnTo>
                    <a:pt x="372" y="623"/>
                  </a:lnTo>
                  <a:lnTo>
                    <a:pt x="372" y="623"/>
                  </a:lnTo>
                  <a:lnTo>
                    <a:pt x="372" y="5"/>
                  </a:lnTo>
                  <a:lnTo>
                    <a:pt x="372" y="5"/>
                  </a:lnTo>
                  <a:lnTo>
                    <a:pt x="6" y="507"/>
                  </a:lnTo>
                  <a:close/>
                  <a:moveTo>
                    <a:pt x="372" y="0"/>
                  </a:moveTo>
                  <a:lnTo>
                    <a:pt x="372" y="0"/>
                  </a:lnTo>
                  <a:lnTo>
                    <a:pt x="378" y="5"/>
                  </a:lnTo>
                  <a:lnTo>
                    <a:pt x="378" y="623"/>
                  </a:lnTo>
                  <a:lnTo>
                    <a:pt x="372" y="623"/>
                  </a:lnTo>
                  <a:lnTo>
                    <a:pt x="372" y="628"/>
                  </a:lnTo>
                  <a:lnTo>
                    <a:pt x="325" y="623"/>
                  </a:lnTo>
                  <a:lnTo>
                    <a:pt x="277" y="618"/>
                  </a:lnTo>
                  <a:lnTo>
                    <a:pt x="224" y="607"/>
                  </a:lnTo>
                  <a:lnTo>
                    <a:pt x="181" y="597"/>
                  </a:lnTo>
                  <a:lnTo>
                    <a:pt x="133" y="581"/>
                  </a:lnTo>
                  <a:lnTo>
                    <a:pt x="91" y="560"/>
                  </a:lnTo>
                  <a:lnTo>
                    <a:pt x="43" y="533"/>
                  </a:lnTo>
                  <a:lnTo>
                    <a:pt x="6" y="507"/>
                  </a:lnTo>
                  <a:lnTo>
                    <a:pt x="0" y="507"/>
                  </a:lnTo>
                  <a:lnTo>
                    <a:pt x="6" y="507"/>
                  </a:lnTo>
                  <a:lnTo>
                    <a:pt x="372" y="0"/>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7" name="Freeform 13"/>
            <p:cNvSpPr>
              <a:spLocks/>
            </p:cNvSpPr>
            <p:nvPr/>
          </p:nvSpPr>
          <p:spPr bwMode="auto">
            <a:xfrm>
              <a:off x="3850251" y="1789146"/>
              <a:ext cx="995362" cy="1601788"/>
            </a:xfrm>
            <a:custGeom>
              <a:avLst/>
              <a:gdLst/>
              <a:ahLst/>
              <a:cxnLst>
                <a:cxn ang="0">
                  <a:pos x="261" y="0"/>
                </a:cxn>
                <a:cxn ang="0">
                  <a:pos x="165" y="84"/>
                </a:cxn>
                <a:cxn ang="0">
                  <a:pos x="128" y="132"/>
                </a:cxn>
                <a:cxn ang="0">
                  <a:pos x="91" y="184"/>
                </a:cxn>
                <a:cxn ang="0">
                  <a:pos x="64" y="237"/>
                </a:cxn>
                <a:cxn ang="0">
                  <a:pos x="38" y="290"/>
                </a:cxn>
                <a:cxn ang="0">
                  <a:pos x="22" y="348"/>
                </a:cxn>
                <a:cxn ang="0">
                  <a:pos x="11" y="406"/>
                </a:cxn>
                <a:cxn ang="0">
                  <a:pos x="0" y="465"/>
                </a:cxn>
                <a:cxn ang="0">
                  <a:pos x="0" y="523"/>
                </a:cxn>
                <a:cxn ang="0">
                  <a:pos x="6" y="586"/>
                </a:cxn>
                <a:cxn ang="0">
                  <a:pos x="16" y="644"/>
                </a:cxn>
                <a:cxn ang="0">
                  <a:pos x="32" y="702"/>
                </a:cxn>
                <a:cxn ang="0">
                  <a:pos x="54" y="760"/>
                </a:cxn>
                <a:cxn ang="0">
                  <a:pos x="85" y="813"/>
                </a:cxn>
                <a:cxn ang="0">
                  <a:pos x="117" y="866"/>
                </a:cxn>
                <a:cxn ang="0">
                  <a:pos x="186" y="945"/>
                </a:cxn>
                <a:cxn ang="0">
                  <a:pos x="261" y="1009"/>
                </a:cxn>
                <a:cxn ang="0">
                  <a:pos x="627" y="507"/>
                </a:cxn>
                <a:cxn ang="0">
                  <a:pos x="261" y="0"/>
                </a:cxn>
              </a:cxnLst>
              <a:rect l="0" t="0" r="r" b="b"/>
              <a:pathLst>
                <a:path w="627" h="1009">
                  <a:moveTo>
                    <a:pt x="261" y="0"/>
                  </a:moveTo>
                  <a:lnTo>
                    <a:pt x="165" y="84"/>
                  </a:lnTo>
                  <a:lnTo>
                    <a:pt x="128" y="132"/>
                  </a:lnTo>
                  <a:lnTo>
                    <a:pt x="91" y="184"/>
                  </a:lnTo>
                  <a:lnTo>
                    <a:pt x="64" y="237"/>
                  </a:lnTo>
                  <a:lnTo>
                    <a:pt x="38" y="290"/>
                  </a:lnTo>
                  <a:lnTo>
                    <a:pt x="22" y="348"/>
                  </a:lnTo>
                  <a:lnTo>
                    <a:pt x="11" y="406"/>
                  </a:lnTo>
                  <a:lnTo>
                    <a:pt x="0" y="465"/>
                  </a:lnTo>
                  <a:lnTo>
                    <a:pt x="0" y="523"/>
                  </a:lnTo>
                  <a:lnTo>
                    <a:pt x="6" y="586"/>
                  </a:lnTo>
                  <a:lnTo>
                    <a:pt x="16" y="644"/>
                  </a:lnTo>
                  <a:lnTo>
                    <a:pt x="32" y="702"/>
                  </a:lnTo>
                  <a:lnTo>
                    <a:pt x="54" y="760"/>
                  </a:lnTo>
                  <a:lnTo>
                    <a:pt x="85" y="813"/>
                  </a:lnTo>
                  <a:lnTo>
                    <a:pt x="117" y="866"/>
                  </a:lnTo>
                  <a:lnTo>
                    <a:pt x="186" y="945"/>
                  </a:lnTo>
                  <a:lnTo>
                    <a:pt x="261" y="1009"/>
                  </a:lnTo>
                  <a:lnTo>
                    <a:pt x="627" y="507"/>
                  </a:lnTo>
                  <a:lnTo>
                    <a:pt x="261"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8" name="Freeform 14"/>
            <p:cNvSpPr>
              <a:spLocks noEditPoints="1"/>
            </p:cNvSpPr>
            <p:nvPr/>
          </p:nvSpPr>
          <p:spPr bwMode="auto">
            <a:xfrm>
              <a:off x="3850251" y="1789146"/>
              <a:ext cx="995362" cy="1601788"/>
            </a:xfrm>
            <a:custGeom>
              <a:avLst/>
              <a:gdLst/>
              <a:ahLst/>
              <a:cxnLst>
                <a:cxn ang="0">
                  <a:pos x="261" y="5"/>
                </a:cxn>
                <a:cxn ang="0">
                  <a:pos x="261" y="5"/>
                </a:cxn>
                <a:cxn ang="0">
                  <a:pos x="213" y="42"/>
                </a:cxn>
                <a:cxn ang="0">
                  <a:pos x="165" y="89"/>
                </a:cxn>
                <a:cxn ang="0">
                  <a:pos x="128" y="132"/>
                </a:cxn>
                <a:cxn ang="0">
                  <a:pos x="96" y="184"/>
                </a:cxn>
                <a:cxn ang="0">
                  <a:pos x="64" y="237"/>
                </a:cxn>
                <a:cxn ang="0">
                  <a:pos x="43" y="290"/>
                </a:cxn>
                <a:cxn ang="0">
                  <a:pos x="22" y="348"/>
                </a:cxn>
                <a:cxn ang="0">
                  <a:pos x="11" y="406"/>
                </a:cxn>
                <a:cxn ang="0">
                  <a:pos x="6" y="465"/>
                </a:cxn>
                <a:cxn ang="0">
                  <a:pos x="6" y="523"/>
                </a:cxn>
                <a:cxn ang="0">
                  <a:pos x="11" y="586"/>
                </a:cxn>
                <a:cxn ang="0">
                  <a:pos x="22" y="644"/>
                </a:cxn>
                <a:cxn ang="0">
                  <a:pos x="38" y="702"/>
                </a:cxn>
                <a:cxn ang="0">
                  <a:pos x="59" y="760"/>
                </a:cxn>
                <a:cxn ang="0">
                  <a:pos x="85" y="813"/>
                </a:cxn>
                <a:cxn ang="0">
                  <a:pos x="123" y="866"/>
                </a:cxn>
                <a:cxn ang="0">
                  <a:pos x="155" y="908"/>
                </a:cxn>
                <a:cxn ang="0">
                  <a:pos x="186" y="940"/>
                </a:cxn>
                <a:cxn ang="0">
                  <a:pos x="224" y="977"/>
                </a:cxn>
                <a:cxn ang="0">
                  <a:pos x="261" y="1004"/>
                </a:cxn>
                <a:cxn ang="0">
                  <a:pos x="261" y="1009"/>
                </a:cxn>
                <a:cxn ang="0">
                  <a:pos x="627" y="502"/>
                </a:cxn>
                <a:cxn ang="0">
                  <a:pos x="627" y="507"/>
                </a:cxn>
                <a:cxn ang="0">
                  <a:pos x="261" y="5"/>
                </a:cxn>
                <a:cxn ang="0">
                  <a:pos x="627" y="502"/>
                </a:cxn>
                <a:cxn ang="0">
                  <a:pos x="627" y="507"/>
                </a:cxn>
                <a:cxn ang="0">
                  <a:pos x="261" y="1009"/>
                </a:cxn>
                <a:cxn ang="0">
                  <a:pos x="261" y="1009"/>
                </a:cxn>
                <a:cxn ang="0">
                  <a:pos x="261" y="1009"/>
                </a:cxn>
                <a:cxn ang="0">
                  <a:pos x="218" y="977"/>
                </a:cxn>
                <a:cxn ang="0">
                  <a:pos x="181" y="945"/>
                </a:cxn>
                <a:cxn ang="0">
                  <a:pos x="149" y="908"/>
                </a:cxn>
                <a:cxn ang="0">
                  <a:pos x="117" y="871"/>
                </a:cxn>
                <a:cxn ang="0">
                  <a:pos x="80" y="819"/>
                </a:cxn>
                <a:cxn ang="0">
                  <a:pos x="54" y="760"/>
                </a:cxn>
                <a:cxn ang="0">
                  <a:pos x="32" y="702"/>
                </a:cxn>
                <a:cxn ang="0">
                  <a:pos x="16" y="644"/>
                </a:cxn>
                <a:cxn ang="0">
                  <a:pos x="6" y="586"/>
                </a:cxn>
                <a:cxn ang="0">
                  <a:pos x="0" y="523"/>
                </a:cxn>
                <a:cxn ang="0">
                  <a:pos x="0" y="465"/>
                </a:cxn>
                <a:cxn ang="0">
                  <a:pos x="6" y="406"/>
                </a:cxn>
                <a:cxn ang="0">
                  <a:pos x="16" y="348"/>
                </a:cxn>
                <a:cxn ang="0">
                  <a:pos x="38" y="290"/>
                </a:cxn>
                <a:cxn ang="0">
                  <a:pos x="59" y="232"/>
                </a:cxn>
                <a:cxn ang="0">
                  <a:pos x="91" y="179"/>
                </a:cxn>
                <a:cxn ang="0">
                  <a:pos x="123" y="132"/>
                </a:cxn>
                <a:cxn ang="0">
                  <a:pos x="165" y="84"/>
                </a:cxn>
                <a:cxn ang="0">
                  <a:pos x="208" y="42"/>
                </a:cxn>
                <a:cxn ang="0">
                  <a:pos x="261" y="0"/>
                </a:cxn>
                <a:cxn ang="0">
                  <a:pos x="261" y="0"/>
                </a:cxn>
                <a:cxn ang="0">
                  <a:pos x="261" y="0"/>
                </a:cxn>
                <a:cxn ang="0">
                  <a:pos x="627" y="502"/>
                </a:cxn>
              </a:cxnLst>
              <a:rect l="0" t="0" r="r" b="b"/>
              <a:pathLst>
                <a:path w="627" h="1009">
                  <a:moveTo>
                    <a:pt x="261" y="5"/>
                  </a:moveTo>
                  <a:lnTo>
                    <a:pt x="261" y="5"/>
                  </a:lnTo>
                  <a:lnTo>
                    <a:pt x="213" y="42"/>
                  </a:lnTo>
                  <a:lnTo>
                    <a:pt x="165" y="89"/>
                  </a:lnTo>
                  <a:lnTo>
                    <a:pt x="128" y="132"/>
                  </a:lnTo>
                  <a:lnTo>
                    <a:pt x="96" y="184"/>
                  </a:lnTo>
                  <a:lnTo>
                    <a:pt x="64" y="237"/>
                  </a:lnTo>
                  <a:lnTo>
                    <a:pt x="43" y="290"/>
                  </a:lnTo>
                  <a:lnTo>
                    <a:pt x="22" y="348"/>
                  </a:lnTo>
                  <a:lnTo>
                    <a:pt x="11" y="406"/>
                  </a:lnTo>
                  <a:lnTo>
                    <a:pt x="6" y="465"/>
                  </a:lnTo>
                  <a:lnTo>
                    <a:pt x="6" y="523"/>
                  </a:lnTo>
                  <a:lnTo>
                    <a:pt x="11" y="586"/>
                  </a:lnTo>
                  <a:lnTo>
                    <a:pt x="22" y="644"/>
                  </a:lnTo>
                  <a:lnTo>
                    <a:pt x="38" y="702"/>
                  </a:lnTo>
                  <a:lnTo>
                    <a:pt x="59" y="760"/>
                  </a:lnTo>
                  <a:lnTo>
                    <a:pt x="85" y="813"/>
                  </a:lnTo>
                  <a:lnTo>
                    <a:pt x="123" y="866"/>
                  </a:lnTo>
                  <a:lnTo>
                    <a:pt x="155" y="908"/>
                  </a:lnTo>
                  <a:lnTo>
                    <a:pt x="186" y="940"/>
                  </a:lnTo>
                  <a:lnTo>
                    <a:pt x="224" y="977"/>
                  </a:lnTo>
                  <a:lnTo>
                    <a:pt x="261" y="1004"/>
                  </a:lnTo>
                  <a:lnTo>
                    <a:pt x="261" y="1009"/>
                  </a:lnTo>
                  <a:lnTo>
                    <a:pt x="627" y="502"/>
                  </a:lnTo>
                  <a:lnTo>
                    <a:pt x="627" y="507"/>
                  </a:lnTo>
                  <a:lnTo>
                    <a:pt x="261" y="5"/>
                  </a:lnTo>
                  <a:close/>
                  <a:moveTo>
                    <a:pt x="627" y="502"/>
                  </a:moveTo>
                  <a:lnTo>
                    <a:pt x="627" y="507"/>
                  </a:lnTo>
                  <a:lnTo>
                    <a:pt x="261" y="1009"/>
                  </a:lnTo>
                  <a:lnTo>
                    <a:pt x="261" y="1009"/>
                  </a:lnTo>
                  <a:lnTo>
                    <a:pt x="261" y="1009"/>
                  </a:lnTo>
                  <a:lnTo>
                    <a:pt x="218" y="977"/>
                  </a:lnTo>
                  <a:lnTo>
                    <a:pt x="181" y="945"/>
                  </a:lnTo>
                  <a:lnTo>
                    <a:pt x="149" y="908"/>
                  </a:lnTo>
                  <a:lnTo>
                    <a:pt x="117" y="871"/>
                  </a:lnTo>
                  <a:lnTo>
                    <a:pt x="80" y="819"/>
                  </a:lnTo>
                  <a:lnTo>
                    <a:pt x="54" y="760"/>
                  </a:lnTo>
                  <a:lnTo>
                    <a:pt x="32" y="702"/>
                  </a:lnTo>
                  <a:lnTo>
                    <a:pt x="16" y="644"/>
                  </a:lnTo>
                  <a:lnTo>
                    <a:pt x="6" y="586"/>
                  </a:lnTo>
                  <a:lnTo>
                    <a:pt x="0" y="523"/>
                  </a:lnTo>
                  <a:lnTo>
                    <a:pt x="0" y="465"/>
                  </a:lnTo>
                  <a:lnTo>
                    <a:pt x="6" y="406"/>
                  </a:lnTo>
                  <a:lnTo>
                    <a:pt x="16" y="348"/>
                  </a:lnTo>
                  <a:lnTo>
                    <a:pt x="38" y="290"/>
                  </a:lnTo>
                  <a:lnTo>
                    <a:pt x="59" y="232"/>
                  </a:lnTo>
                  <a:lnTo>
                    <a:pt x="91" y="179"/>
                  </a:lnTo>
                  <a:lnTo>
                    <a:pt x="123" y="132"/>
                  </a:lnTo>
                  <a:lnTo>
                    <a:pt x="165" y="84"/>
                  </a:lnTo>
                  <a:lnTo>
                    <a:pt x="208" y="42"/>
                  </a:lnTo>
                  <a:lnTo>
                    <a:pt x="261" y="0"/>
                  </a:lnTo>
                  <a:lnTo>
                    <a:pt x="261" y="0"/>
                  </a:lnTo>
                  <a:lnTo>
                    <a:pt x="261" y="0"/>
                  </a:lnTo>
                  <a:lnTo>
                    <a:pt x="627" y="502"/>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9" name="Freeform 15"/>
            <p:cNvSpPr>
              <a:spLocks/>
            </p:cNvSpPr>
            <p:nvPr/>
          </p:nvSpPr>
          <p:spPr bwMode="auto">
            <a:xfrm>
              <a:off x="4264589" y="1654208"/>
              <a:ext cx="581025" cy="939800"/>
            </a:xfrm>
            <a:custGeom>
              <a:avLst/>
              <a:gdLst/>
              <a:ahLst/>
              <a:cxnLst>
                <a:cxn ang="0">
                  <a:pos x="175" y="0"/>
                </a:cxn>
                <a:cxn ang="0">
                  <a:pos x="85" y="37"/>
                </a:cxn>
                <a:cxn ang="0">
                  <a:pos x="0" y="85"/>
                </a:cxn>
                <a:cxn ang="0">
                  <a:pos x="366" y="592"/>
                </a:cxn>
                <a:cxn ang="0">
                  <a:pos x="175" y="0"/>
                </a:cxn>
              </a:cxnLst>
              <a:rect l="0" t="0" r="r" b="b"/>
              <a:pathLst>
                <a:path w="366" h="592">
                  <a:moveTo>
                    <a:pt x="175" y="0"/>
                  </a:moveTo>
                  <a:lnTo>
                    <a:pt x="85" y="37"/>
                  </a:lnTo>
                  <a:lnTo>
                    <a:pt x="0" y="85"/>
                  </a:lnTo>
                  <a:lnTo>
                    <a:pt x="366" y="592"/>
                  </a:lnTo>
                  <a:lnTo>
                    <a:pt x="175" y="0"/>
                  </a:lnTo>
                  <a:close/>
                </a:path>
              </a:pathLst>
            </a:custGeom>
            <a:solidFill>
              <a:srgbClr val="660066"/>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0" name="Freeform 16"/>
            <p:cNvSpPr>
              <a:spLocks noEditPoints="1"/>
            </p:cNvSpPr>
            <p:nvPr/>
          </p:nvSpPr>
          <p:spPr bwMode="auto">
            <a:xfrm>
              <a:off x="4255064" y="1646271"/>
              <a:ext cx="600075" cy="947738"/>
            </a:xfrm>
            <a:custGeom>
              <a:avLst/>
              <a:gdLst/>
              <a:ahLst/>
              <a:cxnLst>
                <a:cxn ang="0">
                  <a:pos x="176" y="5"/>
                </a:cxn>
                <a:cxn ang="0">
                  <a:pos x="181" y="5"/>
                </a:cxn>
                <a:cxn ang="0">
                  <a:pos x="133" y="21"/>
                </a:cxn>
                <a:cxn ang="0">
                  <a:pos x="91" y="42"/>
                </a:cxn>
                <a:cxn ang="0">
                  <a:pos x="48" y="68"/>
                </a:cxn>
                <a:cxn ang="0">
                  <a:pos x="6" y="95"/>
                </a:cxn>
                <a:cxn ang="0">
                  <a:pos x="6" y="90"/>
                </a:cxn>
                <a:cxn ang="0">
                  <a:pos x="372" y="592"/>
                </a:cxn>
                <a:cxn ang="0">
                  <a:pos x="372" y="597"/>
                </a:cxn>
                <a:cxn ang="0">
                  <a:pos x="176" y="5"/>
                </a:cxn>
                <a:cxn ang="0">
                  <a:pos x="378" y="592"/>
                </a:cxn>
                <a:cxn ang="0">
                  <a:pos x="372" y="597"/>
                </a:cxn>
                <a:cxn ang="0">
                  <a:pos x="372" y="597"/>
                </a:cxn>
                <a:cxn ang="0">
                  <a:pos x="6" y="95"/>
                </a:cxn>
                <a:cxn ang="0">
                  <a:pos x="0" y="90"/>
                </a:cxn>
                <a:cxn ang="0">
                  <a:pos x="6" y="90"/>
                </a:cxn>
                <a:cxn ang="0">
                  <a:pos x="43" y="63"/>
                </a:cxn>
                <a:cxn ang="0">
                  <a:pos x="85" y="37"/>
                </a:cxn>
                <a:cxn ang="0">
                  <a:pos x="133" y="21"/>
                </a:cxn>
                <a:cxn ang="0">
                  <a:pos x="181" y="0"/>
                </a:cxn>
                <a:cxn ang="0">
                  <a:pos x="181" y="0"/>
                </a:cxn>
                <a:cxn ang="0">
                  <a:pos x="181" y="5"/>
                </a:cxn>
                <a:cxn ang="0">
                  <a:pos x="378" y="592"/>
                </a:cxn>
              </a:cxnLst>
              <a:rect l="0" t="0" r="r" b="b"/>
              <a:pathLst>
                <a:path w="378" h="597">
                  <a:moveTo>
                    <a:pt x="176" y="5"/>
                  </a:moveTo>
                  <a:lnTo>
                    <a:pt x="181" y="5"/>
                  </a:lnTo>
                  <a:lnTo>
                    <a:pt x="133" y="21"/>
                  </a:lnTo>
                  <a:lnTo>
                    <a:pt x="91" y="42"/>
                  </a:lnTo>
                  <a:lnTo>
                    <a:pt x="48" y="68"/>
                  </a:lnTo>
                  <a:lnTo>
                    <a:pt x="6" y="95"/>
                  </a:lnTo>
                  <a:lnTo>
                    <a:pt x="6" y="90"/>
                  </a:lnTo>
                  <a:lnTo>
                    <a:pt x="372" y="592"/>
                  </a:lnTo>
                  <a:lnTo>
                    <a:pt x="372" y="597"/>
                  </a:lnTo>
                  <a:lnTo>
                    <a:pt x="176" y="5"/>
                  </a:lnTo>
                  <a:close/>
                  <a:moveTo>
                    <a:pt x="378" y="592"/>
                  </a:moveTo>
                  <a:lnTo>
                    <a:pt x="372" y="597"/>
                  </a:lnTo>
                  <a:lnTo>
                    <a:pt x="372" y="597"/>
                  </a:lnTo>
                  <a:lnTo>
                    <a:pt x="6" y="95"/>
                  </a:lnTo>
                  <a:lnTo>
                    <a:pt x="0" y="90"/>
                  </a:lnTo>
                  <a:lnTo>
                    <a:pt x="6" y="90"/>
                  </a:lnTo>
                  <a:lnTo>
                    <a:pt x="43" y="63"/>
                  </a:lnTo>
                  <a:lnTo>
                    <a:pt x="85" y="37"/>
                  </a:lnTo>
                  <a:lnTo>
                    <a:pt x="133" y="21"/>
                  </a:lnTo>
                  <a:lnTo>
                    <a:pt x="181" y="0"/>
                  </a:lnTo>
                  <a:lnTo>
                    <a:pt x="181" y="0"/>
                  </a:lnTo>
                  <a:lnTo>
                    <a:pt x="181" y="5"/>
                  </a:lnTo>
                  <a:lnTo>
                    <a:pt x="378" y="592"/>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1" name="Freeform 17"/>
            <p:cNvSpPr>
              <a:spLocks/>
            </p:cNvSpPr>
            <p:nvPr/>
          </p:nvSpPr>
          <p:spPr bwMode="auto">
            <a:xfrm>
              <a:off x="4542401" y="1646271"/>
              <a:ext cx="303212" cy="947738"/>
            </a:xfrm>
            <a:custGeom>
              <a:avLst/>
              <a:gdLst/>
              <a:ahLst/>
              <a:cxnLst>
                <a:cxn ang="0">
                  <a:pos x="191" y="597"/>
                </a:cxn>
                <a:cxn ang="0">
                  <a:pos x="0" y="0"/>
                </a:cxn>
                <a:cxn ang="0">
                  <a:pos x="0" y="0"/>
                </a:cxn>
                <a:cxn ang="0">
                  <a:pos x="191" y="597"/>
                </a:cxn>
              </a:cxnLst>
              <a:rect l="0" t="0" r="r" b="b"/>
              <a:pathLst>
                <a:path w="191" h="597">
                  <a:moveTo>
                    <a:pt x="191" y="597"/>
                  </a:moveTo>
                  <a:lnTo>
                    <a:pt x="0" y="0"/>
                  </a:lnTo>
                  <a:lnTo>
                    <a:pt x="0" y="0"/>
                  </a:lnTo>
                  <a:lnTo>
                    <a:pt x="191" y="597"/>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2" name="Freeform 18"/>
            <p:cNvSpPr>
              <a:spLocks noEditPoints="1"/>
            </p:cNvSpPr>
            <p:nvPr/>
          </p:nvSpPr>
          <p:spPr bwMode="auto">
            <a:xfrm>
              <a:off x="4534464" y="1646271"/>
              <a:ext cx="320675" cy="947738"/>
            </a:xfrm>
            <a:custGeom>
              <a:avLst/>
              <a:gdLst/>
              <a:ahLst/>
              <a:cxnLst>
                <a:cxn ang="0">
                  <a:pos x="202" y="592"/>
                </a:cxn>
                <a:cxn ang="0">
                  <a:pos x="196" y="597"/>
                </a:cxn>
                <a:cxn ang="0">
                  <a:pos x="0" y="0"/>
                </a:cxn>
                <a:cxn ang="0">
                  <a:pos x="5" y="5"/>
                </a:cxn>
                <a:cxn ang="0">
                  <a:pos x="5" y="5"/>
                </a:cxn>
                <a:cxn ang="0">
                  <a:pos x="5" y="0"/>
                </a:cxn>
                <a:cxn ang="0">
                  <a:pos x="202" y="592"/>
                </a:cxn>
                <a:cxn ang="0">
                  <a:pos x="0" y="0"/>
                </a:cxn>
                <a:cxn ang="0">
                  <a:pos x="0" y="0"/>
                </a:cxn>
                <a:cxn ang="0">
                  <a:pos x="0" y="0"/>
                </a:cxn>
                <a:cxn ang="0">
                  <a:pos x="0" y="0"/>
                </a:cxn>
                <a:cxn ang="0">
                  <a:pos x="5" y="0"/>
                </a:cxn>
                <a:cxn ang="0">
                  <a:pos x="202" y="592"/>
                </a:cxn>
                <a:cxn ang="0">
                  <a:pos x="196" y="597"/>
                </a:cxn>
                <a:cxn ang="0">
                  <a:pos x="196" y="597"/>
                </a:cxn>
                <a:cxn ang="0">
                  <a:pos x="0" y="0"/>
                </a:cxn>
              </a:cxnLst>
              <a:rect l="0" t="0" r="r" b="b"/>
              <a:pathLst>
                <a:path w="202" h="597">
                  <a:moveTo>
                    <a:pt x="202" y="592"/>
                  </a:moveTo>
                  <a:lnTo>
                    <a:pt x="196" y="597"/>
                  </a:lnTo>
                  <a:lnTo>
                    <a:pt x="0" y="0"/>
                  </a:lnTo>
                  <a:lnTo>
                    <a:pt x="5" y="5"/>
                  </a:lnTo>
                  <a:lnTo>
                    <a:pt x="5" y="5"/>
                  </a:lnTo>
                  <a:lnTo>
                    <a:pt x="5" y="0"/>
                  </a:lnTo>
                  <a:lnTo>
                    <a:pt x="202" y="592"/>
                  </a:lnTo>
                  <a:close/>
                  <a:moveTo>
                    <a:pt x="0" y="0"/>
                  </a:moveTo>
                  <a:lnTo>
                    <a:pt x="0" y="0"/>
                  </a:lnTo>
                  <a:lnTo>
                    <a:pt x="0" y="0"/>
                  </a:lnTo>
                  <a:lnTo>
                    <a:pt x="0" y="0"/>
                  </a:lnTo>
                  <a:lnTo>
                    <a:pt x="5" y="0"/>
                  </a:lnTo>
                  <a:lnTo>
                    <a:pt x="202" y="592"/>
                  </a:lnTo>
                  <a:lnTo>
                    <a:pt x="196" y="597"/>
                  </a:lnTo>
                  <a:lnTo>
                    <a:pt x="196" y="597"/>
                  </a:lnTo>
                  <a:lnTo>
                    <a:pt x="0" y="0"/>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3" name="Freeform 19"/>
            <p:cNvSpPr>
              <a:spLocks/>
            </p:cNvSpPr>
            <p:nvPr/>
          </p:nvSpPr>
          <p:spPr bwMode="auto">
            <a:xfrm>
              <a:off x="4542401" y="1603408"/>
              <a:ext cx="303212" cy="990600"/>
            </a:xfrm>
            <a:custGeom>
              <a:avLst/>
              <a:gdLst/>
              <a:ahLst/>
              <a:cxnLst>
                <a:cxn ang="0">
                  <a:pos x="191" y="0"/>
                </a:cxn>
                <a:cxn ang="0">
                  <a:pos x="96" y="6"/>
                </a:cxn>
                <a:cxn ang="0">
                  <a:pos x="0" y="32"/>
                </a:cxn>
                <a:cxn ang="0">
                  <a:pos x="191" y="624"/>
                </a:cxn>
                <a:cxn ang="0">
                  <a:pos x="191" y="0"/>
                </a:cxn>
              </a:cxnLst>
              <a:rect l="0" t="0" r="r" b="b"/>
              <a:pathLst>
                <a:path w="191" h="624">
                  <a:moveTo>
                    <a:pt x="191" y="0"/>
                  </a:moveTo>
                  <a:lnTo>
                    <a:pt x="96" y="6"/>
                  </a:lnTo>
                  <a:lnTo>
                    <a:pt x="0" y="32"/>
                  </a:lnTo>
                  <a:lnTo>
                    <a:pt x="191" y="624"/>
                  </a:lnTo>
                  <a:lnTo>
                    <a:pt x="191" y="0"/>
                  </a:lnTo>
                  <a:close/>
                </a:path>
              </a:pathLst>
            </a:custGeom>
            <a:solidFill>
              <a:srgbClr val="00B05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4" name="Freeform 20"/>
            <p:cNvSpPr>
              <a:spLocks noEditPoints="1"/>
            </p:cNvSpPr>
            <p:nvPr/>
          </p:nvSpPr>
          <p:spPr bwMode="auto">
            <a:xfrm>
              <a:off x="4534464" y="1603408"/>
              <a:ext cx="320675" cy="990600"/>
            </a:xfrm>
            <a:custGeom>
              <a:avLst/>
              <a:gdLst/>
              <a:ahLst/>
              <a:cxnLst>
                <a:cxn ang="0">
                  <a:pos x="196" y="0"/>
                </a:cxn>
                <a:cxn ang="0">
                  <a:pos x="196" y="6"/>
                </a:cxn>
                <a:cxn ang="0">
                  <a:pos x="149" y="6"/>
                </a:cxn>
                <a:cxn ang="0">
                  <a:pos x="101" y="11"/>
                </a:cxn>
                <a:cxn ang="0">
                  <a:pos x="53" y="21"/>
                </a:cxn>
                <a:cxn ang="0">
                  <a:pos x="5" y="32"/>
                </a:cxn>
                <a:cxn ang="0">
                  <a:pos x="5" y="32"/>
                </a:cxn>
                <a:cxn ang="0">
                  <a:pos x="202" y="619"/>
                </a:cxn>
                <a:cxn ang="0">
                  <a:pos x="196" y="624"/>
                </a:cxn>
                <a:cxn ang="0">
                  <a:pos x="196" y="0"/>
                </a:cxn>
                <a:cxn ang="0">
                  <a:pos x="202" y="624"/>
                </a:cxn>
                <a:cxn ang="0">
                  <a:pos x="196" y="624"/>
                </a:cxn>
                <a:cxn ang="0">
                  <a:pos x="196" y="624"/>
                </a:cxn>
                <a:cxn ang="0">
                  <a:pos x="0" y="32"/>
                </a:cxn>
                <a:cxn ang="0">
                  <a:pos x="0" y="32"/>
                </a:cxn>
                <a:cxn ang="0">
                  <a:pos x="5" y="27"/>
                </a:cxn>
                <a:cxn ang="0">
                  <a:pos x="53" y="16"/>
                </a:cxn>
                <a:cxn ang="0">
                  <a:pos x="101" y="6"/>
                </a:cxn>
                <a:cxn ang="0">
                  <a:pos x="149" y="0"/>
                </a:cxn>
                <a:cxn ang="0">
                  <a:pos x="196" y="0"/>
                </a:cxn>
                <a:cxn ang="0">
                  <a:pos x="196" y="0"/>
                </a:cxn>
                <a:cxn ang="0">
                  <a:pos x="202" y="0"/>
                </a:cxn>
                <a:cxn ang="0">
                  <a:pos x="202" y="624"/>
                </a:cxn>
              </a:cxnLst>
              <a:rect l="0" t="0" r="r" b="b"/>
              <a:pathLst>
                <a:path w="202" h="624">
                  <a:moveTo>
                    <a:pt x="196" y="0"/>
                  </a:moveTo>
                  <a:lnTo>
                    <a:pt x="196" y="6"/>
                  </a:lnTo>
                  <a:lnTo>
                    <a:pt x="149" y="6"/>
                  </a:lnTo>
                  <a:lnTo>
                    <a:pt x="101" y="11"/>
                  </a:lnTo>
                  <a:lnTo>
                    <a:pt x="53" y="21"/>
                  </a:lnTo>
                  <a:lnTo>
                    <a:pt x="5" y="32"/>
                  </a:lnTo>
                  <a:lnTo>
                    <a:pt x="5" y="32"/>
                  </a:lnTo>
                  <a:lnTo>
                    <a:pt x="202" y="619"/>
                  </a:lnTo>
                  <a:lnTo>
                    <a:pt x="196" y="624"/>
                  </a:lnTo>
                  <a:lnTo>
                    <a:pt x="196" y="0"/>
                  </a:lnTo>
                  <a:close/>
                  <a:moveTo>
                    <a:pt x="202" y="624"/>
                  </a:moveTo>
                  <a:lnTo>
                    <a:pt x="196" y="624"/>
                  </a:lnTo>
                  <a:lnTo>
                    <a:pt x="196" y="624"/>
                  </a:lnTo>
                  <a:lnTo>
                    <a:pt x="0" y="32"/>
                  </a:lnTo>
                  <a:lnTo>
                    <a:pt x="0" y="32"/>
                  </a:lnTo>
                  <a:lnTo>
                    <a:pt x="5" y="27"/>
                  </a:lnTo>
                  <a:lnTo>
                    <a:pt x="53" y="16"/>
                  </a:lnTo>
                  <a:lnTo>
                    <a:pt x="101" y="6"/>
                  </a:lnTo>
                  <a:lnTo>
                    <a:pt x="149" y="0"/>
                  </a:lnTo>
                  <a:lnTo>
                    <a:pt x="196" y="0"/>
                  </a:lnTo>
                  <a:lnTo>
                    <a:pt x="196" y="0"/>
                  </a:lnTo>
                  <a:lnTo>
                    <a:pt x="202" y="0"/>
                  </a:lnTo>
                  <a:lnTo>
                    <a:pt x="202" y="624"/>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5" name="Rectangle 21"/>
            <p:cNvSpPr>
              <a:spLocks noChangeArrowheads="1"/>
            </p:cNvSpPr>
            <p:nvPr/>
          </p:nvSpPr>
          <p:spPr bwMode="auto">
            <a:xfrm>
              <a:off x="5015476" y="1703421"/>
              <a:ext cx="209905"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10%</a:t>
              </a:r>
              <a:endParaRPr lang="en-IE">
                <a:latin typeface="Arial" pitchFamily="34" charset="0"/>
              </a:endParaRPr>
            </a:p>
          </p:txBody>
        </p:sp>
        <p:sp>
          <p:nvSpPr>
            <p:cNvPr id="1046" name="Rectangle 22"/>
            <p:cNvSpPr>
              <a:spLocks noChangeArrowheads="1"/>
            </p:cNvSpPr>
            <p:nvPr/>
          </p:nvSpPr>
          <p:spPr bwMode="auto">
            <a:xfrm>
              <a:off x="5504426" y="2778158"/>
              <a:ext cx="209905"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40%</a:t>
              </a:r>
              <a:endParaRPr lang="en-IE">
                <a:latin typeface="Arial" pitchFamily="34" charset="0"/>
              </a:endParaRPr>
            </a:p>
          </p:txBody>
        </p:sp>
        <p:sp>
          <p:nvSpPr>
            <p:cNvPr id="1047" name="Rectangle 23"/>
            <p:cNvSpPr>
              <a:spLocks noChangeArrowheads="1"/>
            </p:cNvSpPr>
            <p:nvPr/>
          </p:nvSpPr>
          <p:spPr bwMode="auto">
            <a:xfrm>
              <a:off x="4475726" y="3356008"/>
              <a:ext cx="209905"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10%</a:t>
              </a:r>
              <a:endParaRPr lang="en-IE">
                <a:latin typeface="Arial" pitchFamily="34" charset="0"/>
              </a:endParaRPr>
            </a:p>
          </p:txBody>
        </p:sp>
        <p:sp>
          <p:nvSpPr>
            <p:cNvPr id="1048" name="Rectangle 24"/>
            <p:cNvSpPr>
              <a:spLocks noChangeArrowheads="1"/>
            </p:cNvSpPr>
            <p:nvPr/>
          </p:nvSpPr>
          <p:spPr bwMode="auto">
            <a:xfrm>
              <a:off x="3935976" y="2525746"/>
              <a:ext cx="209905"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30%</a:t>
              </a:r>
              <a:endParaRPr lang="en-IE">
                <a:latin typeface="Arial" pitchFamily="34" charset="0"/>
              </a:endParaRPr>
            </a:p>
          </p:txBody>
        </p:sp>
        <p:sp>
          <p:nvSpPr>
            <p:cNvPr id="1049" name="Rectangle 25"/>
            <p:cNvSpPr>
              <a:spLocks noChangeArrowheads="1"/>
            </p:cNvSpPr>
            <p:nvPr/>
          </p:nvSpPr>
          <p:spPr bwMode="auto">
            <a:xfrm>
              <a:off x="4374126" y="1762158"/>
              <a:ext cx="151598"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FFFFFF"/>
                  </a:solidFill>
                  <a:latin typeface="Arial" pitchFamily="34" charset="0"/>
                </a:rPr>
                <a:t>5%</a:t>
              </a:r>
              <a:endParaRPr lang="en-IE">
                <a:latin typeface="Arial" pitchFamily="34" charset="0"/>
              </a:endParaRPr>
            </a:p>
          </p:txBody>
        </p:sp>
        <p:sp>
          <p:nvSpPr>
            <p:cNvPr id="1050" name="Rectangle 26"/>
            <p:cNvSpPr>
              <a:spLocks noChangeArrowheads="1"/>
            </p:cNvSpPr>
            <p:nvPr/>
          </p:nvSpPr>
          <p:spPr bwMode="auto">
            <a:xfrm>
              <a:off x="4501126" y="1703421"/>
              <a:ext cx="151598"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0%</a:t>
              </a:r>
              <a:endParaRPr lang="en-IE">
                <a:latin typeface="Arial" pitchFamily="34" charset="0"/>
              </a:endParaRPr>
            </a:p>
          </p:txBody>
        </p:sp>
        <p:sp>
          <p:nvSpPr>
            <p:cNvPr id="1051" name="Rectangle 27"/>
            <p:cNvSpPr>
              <a:spLocks noChangeArrowheads="1"/>
            </p:cNvSpPr>
            <p:nvPr/>
          </p:nvSpPr>
          <p:spPr bwMode="auto">
            <a:xfrm>
              <a:off x="4636064" y="1670083"/>
              <a:ext cx="151598" cy="12594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5%</a:t>
              </a:r>
              <a:endParaRPr lang="en-IE">
                <a:latin typeface="Arial" pitchFamily="34" charset="0"/>
              </a:endParaRPr>
            </a:p>
          </p:txBody>
        </p:sp>
      </p:grpSp>
      <p:sp>
        <p:nvSpPr>
          <p:cNvPr id="13319" name="Rectangle 11"/>
          <p:cNvSpPr>
            <a:spLocks noChangeArrowheads="1"/>
          </p:cNvSpPr>
          <p:nvPr/>
        </p:nvSpPr>
        <p:spPr bwMode="gray">
          <a:xfrm>
            <a:off x="7424922" y="2208465"/>
            <a:ext cx="2772000" cy="376238"/>
          </a:xfrm>
          <a:prstGeom prst="rect">
            <a:avLst/>
          </a:prstGeom>
          <a:solidFill>
            <a:schemeClr val="bg1">
              <a:lumMod val="95000"/>
            </a:schemeClr>
          </a:solidFill>
          <a:ln w="6350" algn="ctr">
            <a:solidFill>
              <a:schemeClr val="bg1">
                <a:lumMod val="65000"/>
              </a:schemeClr>
            </a:solidFill>
            <a:miter lim="800000"/>
            <a:headEnd/>
            <a:tailEnd/>
          </a:ln>
          <a:effectLst/>
        </p:spPr>
        <p:txBody>
          <a:bodyPr lIns="0" tIns="36000" rIns="0" bIns="36000" anchor="ctr"/>
          <a:lstStyle/>
          <a:p>
            <a:pPr algn="ctr">
              <a:spcBef>
                <a:spcPct val="50000"/>
              </a:spcBef>
              <a:buClr>
                <a:schemeClr val="tx1"/>
              </a:buClr>
              <a:buSzPct val="80000"/>
            </a:pPr>
            <a:r>
              <a:rPr lang="en-IE" sz="1400" b="1" dirty="0">
                <a:solidFill>
                  <a:srgbClr val="000066"/>
                </a:solidFill>
                <a:latin typeface="Tahoma" panose="020B0604030504040204" pitchFamily="34" charset="0"/>
              </a:rPr>
              <a:t>Ideal (Supervisor view)</a:t>
            </a:r>
          </a:p>
        </p:txBody>
      </p:sp>
      <p:sp>
        <p:nvSpPr>
          <p:cNvPr id="13320" name="Rectangle 12"/>
          <p:cNvSpPr>
            <a:spLocks noChangeArrowheads="1"/>
          </p:cNvSpPr>
          <p:nvPr/>
        </p:nvSpPr>
        <p:spPr bwMode="auto">
          <a:xfrm>
            <a:off x="7424922" y="2611890"/>
            <a:ext cx="2772000" cy="2297669"/>
          </a:xfrm>
          <a:prstGeom prst="rect">
            <a:avLst/>
          </a:prstGeom>
          <a:solidFill>
            <a:schemeClr val="bg1"/>
          </a:solidFill>
          <a:ln w="6350">
            <a:solidFill>
              <a:schemeClr val="bg1">
                <a:lumMod val="65000"/>
              </a:schemeClr>
            </a:solidFill>
            <a:miter lim="800000"/>
            <a:headEnd/>
            <a:tailEnd/>
          </a:ln>
        </p:spPr>
        <p:txBody>
          <a:bodyPr lIns="36000" tIns="36000" rIns="36000" bIns="36000"/>
          <a:lstStyle/>
          <a:p>
            <a:pPr marL="173038" indent="-173038">
              <a:spcBef>
                <a:spcPct val="50000"/>
              </a:spcBef>
              <a:buClr>
                <a:srgbClr val="000066"/>
              </a:buClr>
              <a:buSzPct val="80000"/>
              <a:buFont typeface="Monotype Sorts" charset="2"/>
              <a:buChar char="n"/>
            </a:pPr>
            <a:endParaRPr lang="en-IE" sz="1400">
              <a:solidFill>
                <a:srgbClr val="000066"/>
              </a:solidFill>
              <a:latin typeface="Tahoma" pitchFamily="34" charset="0"/>
            </a:endParaRPr>
          </a:p>
        </p:txBody>
      </p:sp>
      <p:grpSp>
        <p:nvGrpSpPr>
          <p:cNvPr id="103" name="Group 102"/>
          <p:cNvGrpSpPr/>
          <p:nvPr/>
        </p:nvGrpSpPr>
        <p:grpSpPr>
          <a:xfrm>
            <a:off x="7713188" y="2669155"/>
            <a:ext cx="2195469" cy="2185137"/>
            <a:chOff x="7232650" y="1631951"/>
            <a:chExt cx="2024063" cy="2014538"/>
          </a:xfrm>
        </p:grpSpPr>
        <p:sp>
          <p:nvSpPr>
            <p:cNvPr id="1058" name="Freeform 34"/>
            <p:cNvSpPr>
              <a:spLocks/>
            </p:cNvSpPr>
            <p:nvPr/>
          </p:nvSpPr>
          <p:spPr bwMode="auto">
            <a:xfrm>
              <a:off x="8245475" y="1631951"/>
              <a:ext cx="1003300" cy="1812925"/>
            </a:xfrm>
            <a:custGeom>
              <a:avLst/>
              <a:gdLst/>
              <a:ahLst/>
              <a:cxnLst>
                <a:cxn ang="0">
                  <a:pos x="372" y="1142"/>
                </a:cxn>
                <a:cxn ang="0">
                  <a:pos x="419" y="1105"/>
                </a:cxn>
                <a:cxn ang="0">
                  <a:pos x="467" y="1058"/>
                </a:cxn>
                <a:cxn ang="0">
                  <a:pos x="504" y="1010"/>
                </a:cxn>
                <a:cxn ang="0">
                  <a:pos x="541" y="957"/>
                </a:cxn>
                <a:cxn ang="0">
                  <a:pos x="568" y="904"/>
                </a:cxn>
                <a:cxn ang="0">
                  <a:pos x="595" y="846"/>
                </a:cxn>
                <a:cxn ang="0">
                  <a:pos x="611" y="788"/>
                </a:cxn>
                <a:cxn ang="0">
                  <a:pos x="626" y="730"/>
                </a:cxn>
                <a:cxn ang="0">
                  <a:pos x="632" y="672"/>
                </a:cxn>
                <a:cxn ang="0">
                  <a:pos x="632" y="608"/>
                </a:cxn>
                <a:cxn ang="0">
                  <a:pos x="626" y="550"/>
                </a:cxn>
                <a:cxn ang="0">
                  <a:pos x="616" y="487"/>
                </a:cxn>
                <a:cxn ang="0">
                  <a:pos x="600" y="429"/>
                </a:cxn>
                <a:cxn ang="0">
                  <a:pos x="573" y="371"/>
                </a:cxn>
                <a:cxn ang="0">
                  <a:pos x="547" y="318"/>
                </a:cxn>
                <a:cxn ang="0">
                  <a:pos x="510" y="259"/>
                </a:cxn>
                <a:cxn ang="0">
                  <a:pos x="462" y="201"/>
                </a:cxn>
                <a:cxn ang="0">
                  <a:pos x="409" y="154"/>
                </a:cxn>
                <a:cxn ang="0">
                  <a:pos x="350" y="106"/>
                </a:cxn>
                <a:cxn ang="0">
                  <a:pos x="287" y="69"/>
                </a:cxn>
                <a:cxn ang="0">
                  <a:pos x="218" y="37"/>
                </a:cxn>
                <a:cxn ang="0">
                  <a:pos x="148" y="16"/>
                </a:cxn>
                <a:cxn ang="0">
                  <a:pos x="74" y="6"/>
                </a:cxn>
                <a:cxn ang="0">
                  <a:pos x="0" y="0"/>
                </a:cxn>
                <a:cxn ang="0">
                  <a:pos x="0" y="635"/>
                </a:cxn>
                <a:cxn ang="0">
                  <a:pos x="372" y="1142"/>
                </a:cxn>
              </a:cxnLst>
              <a:rect l="0" t="0" r="r" b="b"/>
              <a:pathLst>
                <a:path w="632" h="1142">
                  <a:moveTo>
                    <a:pt x="372" y="1142"/>
                  </a:moveTo>
                  <a:lnTo>
                    <a:pt x="419" y="1105"/>
                  </a:lnTo>
                  <a:lnTo>
                    <a:pt x="467" y="1058"/>
                  </a:lnTo>
                  <a:lnTo>
                    <a:pt x="504" y="1010"/>
                  </a:lnTo>
                  <a:lnTo>
                    <a:pt x="541" y="957"/>
                  </a:lnTo>
                  <a:lnTo>
                    <a:pt x="568" y="904"/>
                  </a:lnTo>
                  <a:lnTo>
                    <a:pt x="595" y="846"/>
                  </a:lnTo>
                  <a:lnTo>
                    <a:pt x="611" y="788"/>
                  </a:lnTo>
                  <a:lnTo>
                    <a:pt x="626" y="730"/>
                  </a:lnTo>
                  <a:lnTo>
                    <a:pt x="632" y="672"/>
                  </a:lnTo>
                  <a:lnTo>
                    <a:pt x="632" y="608"/>
                  </a:lnTo>
                  <a:lnTo>
                    <a:pt x="626" y="550"/>
                  </a:lnTo>
                  <a:lnTo>
                    <a:pt x="616" y="487"/>
                  </a:lnTo>
                  <a:lnTo>
                    <a:pt x="600" y="429"/>
                  </a:lnTo>
                  <a:lnTo>
                    <a:pt x="573" y="371"/>
                  </a:lnTo>
                  <a:lnTo>
                    <a:pt x="547" y="318"/>
                  </a:lnTo>
                  <a:lnTo>
                    <a:pt x="510" y="259"/>
                  </a:lnTo>
                  <a:lnTo>
                    <a:pt x="462" y="201"/>
                  </a:lnTo>
                  <a:lnTo>
                    <a:pt x="409" y="154"/>
                  </a:lnTo>
                  <a:lnTo>
                    <a:pt x="350" y="106"/>
                  </a:lnTo>
                  <a:lnTo>
                    <a:pt x="287" y="69"/>
                  </a:lnTo>
                  <a:lnTo>
                    <a:pt x="218" y="37"/>
                  </a:lnTo>
                  <a:lnTo>
                    <a:pt x="148" y="16"/>
                  </a:lnTo>
                  <a:lnTo>
                    <a:pt x="74" y="6"/>
                  </a:lnTo>
                  <a:lnTo>
                    <a:pt x="0" y="0"/>
                  </a:lnTo>
                  <a:lnTo>
                    <a:pt x="0" y="635"/>
                  </a:lnTo>
                  <a:lnTo>
                    <a:pt x="372" y="1142"/>
                  </a:lnTo>
                  <a:close/>
                </a:path>
              </a:pathLst>
            </a:custGeom>
            <a:solidFill>
              <a:srgbClr val="00FF0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59" name="Freeform 35"/>
            <p:cNvSpPr>
              <a:spLocks noEditPoints="1"/>
            </p:cNvSpPr>
            <p:nvPr/>
          </p:nvSpPr>
          <p:spPr bwMode="auto">
            <a:xfrm>
              <a:off x="8235950" y="1631951"/>
              <a:ext cx="1020763" cy="1822450"/>
            </a:xfrm>
            <a:custGeom>
              <a:avLst/>
              <a:gdLst/>
              <a:ahLst/>
              <a:cxnLst>
                <a:cxn ang="0">
                  <a:pos x="372" y="1142"/>
                </a:cxn>
                <a:cxn ang="0">
                  <a:pos x="473" y="1058"/>
                </a:cxn>
                <a:cxn ang="0">
                  <a:pos x="547" y="957"/>
                </a:cxn>
                <a:cxn ang="0">
                  <a:pos x="595" y="846"/>
                </a:cxn>
                <a:cxn ang="0">
                  <a:pos x="627" y="730"/>
                </a:cxn>
                <a:cxn ang="0">
                  <a:pos x="638" y="608"/>
                </a:cxn>
                <a:cxn ang="0">
                  <a:pos x="622" y="492"/>
                </a:cxn>
                <a:cxn ang="0">
                  <a:pos x="579" y="371"/>
                </a:cxn>
                <a:cxn ang="0">
                  <a:pos x="516" y="265"/>
                </a:cxn>
                <a:cxn ang="0">
                  <a:pos x="415" y="154"/>
                </a:cxn>
                <a:cxn ang="0">
                  <a:pos x="293" y="74"/>
                </a:cxn>
                <a:cxn ang="0">
                  <a:pos x="224" y="43"/>
                </a:cxn>
                <a:cxn ang="0">
                  <a:pos x="154" y="22"/>
                </a:cxn>
                <a:cxn ang="0">
                  <a:pos x="80" y="6"/>
                </a:cxn>
                <a:cxn ang="0">
                  <a:pos x="6" y="6"/>
                </a:cxn>
                <a:cxn ang="0">
                  <a:pos x="6" y="635"/>
                </a:cxn>
                <a:cxn ang="0">
                  <a:pos x="378" y="1142"/>
                </a:cxn>
                <a:cxn ang="0">
                  <a:pos x="0" y="635"/>
                </a:cxn>
                <a:cxn ang="0">
                  <a:pos x="0" y="0"/>
                </a:cxn>
                <a:cxn ang="0">
                  <a:pos x="43" y="0"/>
                </a:cxn>
                <a:cxn ang="0">
                  <a:pos x="117" y="6"/>
                </a:cxn>
                <a:cxn ang="0">
                  <a:pos x="192" y="27"/>
                </a:cxn>
                <a:cxn ang="0">
                  <a:pos x="261" y="53"/>
                </a:cxn>
                <a:cxn ang="0">
                  <a:pos x="356" y="106"/>
                </a:cxn>
                <a:cxn ang="0">
                  <a:pos x="473" y="201"/>
                </a:cxn>
                <a:cxn ang="0">
                  <a:pos x="553" y="312"/>
                </a:cxn>
                <a:cxn ang="0">
                  <a:pos x="606" y="429"/>
                </a:cxn>
                <a:cxn ang="0">
                  <a:pos x="638" y="550"/>
                </a:cxn>
                <a:cxn ang="0">
                  <a:pos x="638" y="672"/>
                </a:cxn>
                <a:cxn ang="0">
                  <a:pos x="622" y="793"/>
                </a:cxn>
                <a:cxn ang="0">
                  <a:pos x="579" y="904"/>
                </a:cxn>
                <a:cxn ang="0">
                  <a:pos x="516" y="1010"/>
                </a:cxn>
                <a:cxn ang="0">
                  <a:pos x="431" y="1105"/>
                </a:cxn>
                <a:cxn ang="0">
                  <a:pos x="378" y="1148"/>
                </a:cxn>
                <a:cxn ang="0">
                  <a:pos x="0" y="635"/>
                </a:cxn>
              </a:cxnLst>
              <a:rect l="0" t="0" r="r" b="b"/>
              <a:pathLst>
                <a:path w="643" h="1148">
                  <a:moveTo>
                    <a:pt x="378" y="1142"/>
                  </a:moveTo>
                  <a:lnTo>
                    <a:pt x="372" y="1142"/>
                  </a:lnTo>
                  <a:lnTo>
                    <a:pt x="425" y="1100"/>
                  </a:lnTo>
                  <a:lnTo>
                    <a:pt x="473" y="1058"/>
                  </a:lnTo>
                  <a:lnTo>
                    <a:pt x="510" y="1010"/>
                  </a:lnTo>
                  <a:lnTo>
                    <a:pt x="547" y="957"/>
                  </a:lnTo>
                  <a:lnTo>
                    <a:pt x="574" y="904"/>
                  </a:lnTo>
                  <a:lnTo>
                    <a:pt x="595" y="846"/>
                  </a:lnTo>
                  <a:lnTo>
                    <a:pt x="617" y="788"/>
                  </a:lnTo>
                  <a:lnTo>
                    <a:pt x="627" y="730"/>
                  </a:lnTo>
                  <a:lnTo>
                    <a:pt x="632" y="672"/>
                  </a:lnTo>
                  <a:lnTo>
                    <a:pt x="638" y="608"/>
                  </a:lnTo>
                  <a:lnTo>
                    <a:pt x="632" y="550"/>
                  </a:lnTo>
                  <a:lnTo>
                    <a:pt x="622" y="492"/>
                  </a:lnTo>
                  <a:lnTo>
                    <a:pt x="601" y="429"/>
                  </a:lnTo>
                  <a:lnTo>
                    <a:pt x="579" y="371"/>
                  </a:lnTo>
                  <a:lnTo>
                    <a:pt x="547" y="318"/>
                  </a:lnTo>
                  <a:lnTo>
                    <a:pt x="516" y="265"/>
                  </a:lnTo>
                  <a:lnTo>
                    <a:pt x="468" y="207"/>
                  </a:lnTo>
                  <a:lnTo>
                    <a:pt x="415" y="154"/>
                  </a:lnTo>
                  <a:lnTo>
                    <a:pt x="356" y="111"/>
                  </a:lnTo>
                  <a:lnTo>
                    <a:pt x="293" y="74"/>
                  </a:lnTo>
                  <a:lnTo>
                    <a:pt x="255" y="59"/>
                  </a:lnTo>
                  <a:lnTo>
                    <a:pt x="224" y="43"/>
                  </a:lnTo>
                  <a:lnTo>
                    <a:pt x="186" y="32"/>
                  </a:lnTo>
                  <a:lnTo>
                    <a:pt x="154" y="22"/>
                  </a:lnTo>
                  <a:lnTo>
                    <a:pt x="117" y="11"/>
                  </a:lnTo>
                  <a:lnTo>
                    <a:pt x="80" y="6"/>
                  </a:lnTo>
                  <a:lnTo>
                    <a:pt x="43" y="6"/>
                  </a:lnTo>
                  <a:lnTo>
                    <a:pt x="6" y="6"/>
                  </a:lnTo>
                  <a:lnTo>
                    <a:pt x="6" y="0"/>
                  </a:lnTo>
                  <a:lnTo>
                    <a:pt x="6" y="635"/>
                  </a:lnTo>
                  <a:lnTo>
                    <a:pt x="6" y="630"/>
                  </a:lnTo>
                  <a:lnTo>
                    <a:pt x="378" y="1142"/>
                  </a:lnTo>
                  <a:close/>
                  <a:moveTo>
                    <a:pt x="0" y="635"/>
                  </a:moveTo>
                  <a:lnTo>
                    <a:pt x="0" y="635"/>
                  </a:lnTo>
                  <a:lnTo>
                    <a:pt x="0" y="0"/>
                  </a:lnTo>
                  <a:lnTo>
                    <a:pt x="0" y="0"/>
                  </a:lnTo>
                  <a:lnTo>
                    <a:pt x="6" y="0"/>
                  </a:lnTo>
                  <a:lnTo>
                    <a:pt x="43" y="0"/>
                  </a:lnTo>
                  <a:lnTo>
                    <a:pt x="80" y="0"/>
                  </a:lnTo>
                  <a:lnTo>
                    <a:pt x="117" y="6"/>
                  </a:lnTo>
                  <a:lnTo>
                    <a:pt x="154" y="16"/>
                  </a:lnTo>
                  <a:lnTo>
                    <a:pt x="192" y="27"/>
                  </a:lnTo>
                  <a:lnTo>
                    <a:pt x="224" y="37"/>
                  </a:lnTo>
                  <a:lnTo>
                    <a:pt x="261" y="53"/>
                  </a:lnTo>
                  <a:lnTo>
                    <a:pt x="293" y="69"/>
                  </a:lnTo>
                  <a:lnTo>
                    <a:pt x="356" y="106"/>
                  </a:lnTo>
                  <a:lnTo>
                    <a:pt x="415" y="148"/>
                  </a:lnTo>
                  <a:lnTo>
                    <a:pt x="473" y="201"/>
                  </a:lnTo>
                  <a:lnTo>
                    <a:pt x="521" y="259"/>
                  </a:lnTo>
                  <a:lnTo>
                    <a:pt x="553" y="312"/>
                  </a:lnTo>
                  <a:lnTo>
                    <a:pt x="585" y="371"/>
                  </a:lnTo>
                  <a:lnTo>
                    <a:pt x="606" y="429"/>
                  </a:lnTo>
                  <a:lnTo>
                    <a:pt x="622" y="487"/>
                  </a:lnTo>
                  <a:lnTo>
                    <a:pt x="638" y="550"/>
                  </a:lnTo>
                  <a:lnTo>
                    <a:pt x="643" y="608"/>
                  </a:lnTo>
                  <a:lnTo>
                    <a:pt x="638" y="672"/>
                  </a:lnTo>
                  <a:lnTo>
                    <a:pt x="632" y="730"/>
                  </a:lnTo>
                  <a:lnTo>
                    <a:pt x="622" y="793"/>
                  </a:lnTo>
                  <a:lnTo>
                    <a:pt x="601" y="852"/>
                  </a:lnTo>
                  <a:lnTo>
                    <a:pt x="579" y="904"/>
                  </a:lnTo>
                  <a:lnTo>
                    <a:pt x="547" y="963"/>
                  </a:lnTo>
                  <a:lnTo>
                    <a:pt x="516" y="1010"/>
                  </a:lnTo>
                  <a:lnTo>
                    <a:pt x="473" y="1058"/>
                  </a:lnTo>
                  <a:lnTo>
                    <a:pt x="431" y="1105"/>
                  </a:lnTo>
                  <a:lnTo>
                    <a:pt x="378" y="1148"/>
                  </a:lnTo>
                  <a:lnTo>
                    <a:pt x="378" y="1148"/>
                  </a:lnTo>
                  <a:lnTo>
                    <a:pt x="372" y="1148"/>
                  </a:lnTo>
                  <a:lnTo>
                    <a:pt x="0" y="635"/>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0" name="Freeform 36"/>
            <p:cNvSpPr>
              <a:spLocks/>
            </p:cNvSpPr>
            <p:nvPr/>
          </p:nvSpPr>
          <p:spPr bwMode="auto">
            <a:xfrm>
              <a:off x="7646988" y="2640013"/>
              <a:ext cx="1189038" cy="998538"/>
            </a:xfrm>
            <a:custGeom>
              <a:avLst/>
              <a:gdLst/>
              <a:ahLst/>
              <a:cxnLst>
                <a:cxn ang="0">
                  <a:pos x="0" y="507"/>
                </a:cxn>
                <a:cxn ang="0">
                  <a:pos x="90" y="560"/>
                </a:cxn>
                <a:cxn ang="0">
                  <a:pos x="180" y="597"/>
                </a:cxn>
                <a:cxn ang="0">
                  <a:pos x="276" y="624"/>
                </a:cxn>
                <a:cxn ang="0">
                  <a:pos x="377" y="629"/>
                </a:cxn>
                <a:cxn ang="0">
                  <a:pos x="472" y="624"/>
                </a:cxn>
                <a:cxn ang="0">
                  <a:pos x="568" y="597"/>
                </a:cxn>
                <a:cxn ang="0">
                  <a:pos x="658" y="560"/>
                </a:cxn>
                <a:cxn ang="0">
                  <a:pos x="749" y="507"/>
                </a:cxn>
                <a:cxn ang="0">
                  <a:pos x="377" y="0"/>
                </a:cxn>
                <a:cxn ang="0">
                  <a:pos x="0" y="507"/>
                </a:cxn>
              </a:cxnLst>
              <a:rect l="0" t="0" r="r" b="b"/>
              <a:pathLst>
                <a:path w="749" h="629">
                  <a:moveTo>
                    <a:pt x="0" y="507"/>
                  </a:moveTo>
                  <a:lnTo>
                    <a:pt x="90" y="560"/>
                  </a:lnTo>
                  <a:lnTo>
                    <a:pt x="180" y="597"/>
                  </a:lnTo>
                  <a:lnTo>
                    <a:pt x="276" y="624"/>
                  </a:lnTo>
                  <a:lnTo>
                    <a:pt x="377" y="629"/>
                  </a:lnTo>
                  <a:lnTo>
                    <a:pt x="472" y="624"/>
                  </a:lnTo>
                  <a:lnTo>
                    <a:pt x="568" y="597"/>
                  </a:lnTo>
                  <a:lnTo>
                    <a:pt x="658" y="560"/>
                  </a:lnTo>
                  <a:lnTo>
                    <a:pt x="749" y="507"/>
                  </a:lnTo>
                  <a:lnTo>
                    <a:pt x="377" y="0"/>
                  </a:lnTo>
                  <a:lnTo>
                    <a:pt x="0" y="507"/>
                  </a:lnTo>
                  <a:close/>
                </a:path>
              </a:pathLst>
            </a:cu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1" name="Freeform 37"/>
            <p:cNvSpPr>
              <a:spLocks noEditPoints="1"/>
            </p:cNvSpPr>
            <p:nvPr/>
          </p:nvSpPr>
          <p:spPr bwMode="auto">
            <a:xfrm>
              <a:off x="7646988" y="2632076"/>
              <a:ext cx="1189038" cy="1014413"/>
            </a:xfrm>
            <a:custGeom>
              <a:avLst/>
              <a:gdLst/>
              <a:ahLst/>
              <a:cxnLst>
                <a:cxn ang="0">
                  <a:pos x="5" y="518"/>
                </a:cxn>
                <a:cxn ang="0">
                  <a:pos x="5" y="512"/>
                </a:cxn>
                <a:cxn ang="0">
                  <a:pos x="47" y="539"/>
                </a:cxn>
                <a:cxn ang="0">
                  <a:pos x="90" y="565"/>
                </a:cxn>
                <a:cxn ang="0">
                  <a:pos x="138" y="586"/>
                </a:cxn>
                <a:cxn ang="0">
                  <a:pos x="180" y="602"/>
                </a:cxn>
                <a:cxn ang="0">
                  <a:pos x="228" y="613"/>
                </a:cxn>
                <a:cxn ang="0">
                  <a:pos x="276" y="623"/>
                </a:cxn>
                <a:cxn ang="0">
                  <a:pos x="324" y="629"/>
                </a:cxn>
                <a:cxn ang="0">
                  <a:pos x="377" y="634"/>
                </a:cxn>
                <a:cxn ang="0">
                  <a:pos x="425" y="629"/>
                </a:cxn>
                <a:cxn ang="0">
                  <a:pos x="472" y="623"/>
                </a:cxn>
                <a:cxn ang="0">
                  <a:pos x="520" y="613"/>
                </a:cxn>
                <a:cxn ang="0">
                  <a:pos x="568" y="602"/>
                </a:cxn>
                <a:cxn ang="0">
                  <a:pos x="616" y="586"/>
                </a:cxn>
                <a:cxn ang="0">
                  <a:pos x="658" y="565"/>
                </a:cxn>
                <a:cxn ang="0">
                  <a:pos x="706" y="539"/>
                </a:cxn>
                <a:cxn ang="0">
                  <a:pos x="749" y="512"/>
                </a:cxn>
                <a:cxn ang="0">
                  <a:pos x="743" y="518"/>
                </a:cxn>
                <a:cxn ang="0">
                  <a:pos x="371" y="5"/>
                </a:cxn>
                <a:cxn ang="0">
                  <a:pos x="377" y="5"/>
                </a:cxn>
                <a:cxn ang="0">
                  <a:pos x="5" y="518"/>
                </a:cxn>
                <a:cxn ang="0">
                  <a:pos x="371" y="0"/>
                </a:cxn>
                <a:cxn ang="0">
                  <a:pos x="377" y="0"/>
                </a:cxn>
                <a:cxn ang="0">
                  <a:pos x="377" y="0"/>
                </a:cxn>
                <a:cxn ang="0">
                  <a:pos x="749" y="512"/>
                </a:cxn>
                <a:cxn ang="0">
                  <a:pos x="749" y="512"/>
                </a:cxn>
                <a:cxn ang="0">
                  <a:pos x="749" y="518"/>
                </a:cxn>
                <a:cxn ang="0">
                  <a:pos x="706" y="544"/>
                </a:cxn>
                <a:cxn ang="0">
                  <a:pos x="664" y="571"/>
                </a:cxn>
                <a:cxn ang="0">
                  <a:pos x="616" y="592"/>
                </a:cxn>
                <a:cxn ang="0">
                  <a:pos x="568" y="608"/>
                </a:cxn>
                <a:cxn ang="0">
                  <a:pos x="520" y="618"/>
                </a:cxn>
                <a:cxn ang="0">
                  <a:pos x="472" y="629"/>
                </a:cxn>
                <a:cxn ang="0">
                  <a:pos x="425" y="634"/>
                </a:cxn>
                <a:cxn ang="0">
                  <a:pos x="377" y="639"/>
                </a:cxn>
                <a:cxn ang="0">
                  <a:pos x="324" y="634"/>
                </a:cxn>
                <a:cxn ang="0">
                  <a:pos x="276" y="629"/>
                </a:cxn>
                <a:cxn ang="0">
                  <a:pos x="228" y="618"/>
                </a:cxn>
                <a:cxn ang="0">
                  <a:pos x="180" y="608"/>
                </a:cxn>
                <a:cxn ang="0">
                  <a:pos x="132" y="592"/>
                </a:cxn>
                <a:cxn ang="0">
                  <a:pos x="85" y="571"/>
                </a:cxn>
                <a:cxn ang="0">
                  <a:pos x="42" y="544"/>
                </a:cxn>
                <a:cxn ang="0">
                  <a:pos x="0" y="518"/>
                </a:cxn>
                <a:cxn ang="0">
                  <a:pos x="0" y="512"/>
                </a:cxn>
                <a:cxn ang="0">
                  <a:pos x="0" y="512"/>
                </a:cxn>
                <a:cxn ang="0">
                  <a:pos x="371" y="0"/>
                </a:cxn>
              </a:cxnLst>
              <a:rect l="0" t="0" r="r" b="b"/>
              <a:pathLst>
                <a:path w="749" h="639">
                  <a:moveTo>
                    <a:pt x="5" y="518"/>
                  </a:moveTo>
                  <a:lnTo>
                    <a:pt x="5" y="512"/>
                  </a:lnTo>
                  <a:lnTo>
                    <a:pt x="47" y="539"/>
                  </a:lnTo>
                  <a:lnTo>
                    <a:pt x="90" y="565"/>
                  </a:lnTo>
                  <a:lnTo>
                    <a:pt x="138" y="586"/>
                  </a:lnTo>
                  <a:lnTo>
                    <a:pt x="180" y="602"/>
                  </a:lnTo>
                  <a:lnTo>
                    <a:pt x="228" y="613"/>
                  </a:lnTo>
                  <a:lnTo>
                    <a:pt x="276" y="623"/>
                  </a:lnTo>
                  <a:lnTo>
                    <a:pt x="324" y="629"/>
                  </a:lnTo>
                  <a:lnTo>
                    <a:pt x="377" y="634"/>
                  </a:lnTo>
                  <a:lnTo>
                    <a:pt x="425" y="629"/>
                  </a:lnTo>
                  <a:lnTo>
                    <a:pt x="472" y="623"/>
                  </a:lnTo>
                  <a:lnTo>
                    <a:pt x="520" y="613"/>
                  </a:lnTo>
                  <a:lnTo>
                    <a:pt x="568" y="602"/>
                  </a:lnTo>
                  <a:lnTo>
                    <a:pt x="616" y="586"/>
                  </a:lnTo>
                  <a:lnTo>
                    <a:pt x="658" y="565"/>
                  </a:lnTo>
                  <a:lnTo>
                    <a:pt x="706" y="539"/>
                  </a:lnTo>
                  <a:lnTo>
                    <a:pt x="749" y="512"/>
                  </a:lnTo>
                  <a:lnTo>
                    <a:pt x="743" y="518"/>
                  </a:lnTo>
                  <a:lnTo>
                    <a:pt x="371" y="5"/>
                  </a:lnTo>
                  <a:lnTo>
                    <a:pt x="377" y="5"/>
                  </a:lnTo>
                  <a:lnTo>
                    <a:pt x="5" y="518"/>
                  </a:lnTo>
                  <a:close/>
                  <a:moveTo>
                    <a:pt x="371" y="0"/>
                  </a:moveTo>
                  <a:lnTo>
                    <a:pt x="377" y="0"/>
                  </a:lnTo>
                  <a:lnTo>
                    <a:pt x="377" y="0"/>
                  </a:lnTo>
                  <a:lnTo>
                    <a:pt x="749" y="512"/>
                  </a:lnTo>
                  <a:lnTo>
                    <a:pt x="749" y="512"/>
                  </a:lnTo>
                  <a:lnTo>
                    <a:pt x="749" y="518"/>
                  </a:lnTo>
                  <a:lnTo>
                    <a:pt x="706" y="544"/>
                  </a:lnTo>
                  <a:lnTo>
                    <a:pt x="664" y="571"/>
                  </a:lnTo>
                  <a:lnTo>
                    <a:pt x="616" y="592"/>
                  </a:lnTo>
                  <a:lnTo>
                    <a:pt x="568" y="608"/>
                  </a:lnTo>
                  <a:lnTo>
                    <a:pt x="520" y="618"/>
                  </a:lnTo>
                  <a:lnTo>
                    <a:pt x="472" y="629"/>
                  </a:lnTo>
                  <a:lnTo>
                    <a:pt x="425" y="634"/>
                  </a:lnTo>
                  <a:lnTo>
                    <a:pt x="377" y="639"/>
                  </a:lnTo>
                  <a:lnTo>
                    <a:pt x="324" y="634"/>
                  </a:lnTo>
                  <a:lnTo>
                    <a:pt x="276" y="629"/>
                  </a:lnTo>
                  <a:lnTo>
                    <a:pt x="228" y="618"/>
                  </a:lnTo>
                  <a:lnTo>
                    <a:pt x="180" y="608"/>
                  </a:lnTo>
                  <a:lnTo>
                    <a:pt x="132" y="592"/>
                  </a:lnTo>
                  <a:lnTo>
                    <a:pt x="85" y="571"/>
                  </a:lnTo>
                  <a:lnTo>
                    <a:pt x="42" y="544"/>
                  </a:lnTo>
                  <a:lnTo>
                    <a:pt x="0" y="518"/>
                  </a:lnTo>
                  <a:lnTo>
                    <a:pt x="0" y="512"/>
                  </a:lnTo>
                  <a:lnTo>
                    <a:pt x="0" y="512"/>
                  </a:lnTo>
                  <a:lnTo>
                    <a:pt x="371" y="0"/>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2" name="Freeform 38"/>
            <p:cNvSpPr>
              <a:spLocks/>
            </p:cNvSpPr>
            <p:nvPr/>
          </p:nvSpPr>
          <p:spPr bwMode="auto">
            <a:xfrm>
              <a:off x="7283450" y="2640013"/>
              <a:ext cx="962025" cy="804863"/>
            </a:xfrm>
            <a:custGeom>
              <a:avLst/>
              <a:gdLst/>
              <a:ahLst/>
              <a:cxnLst>
                <a:cxn ang="0">
                  <a:pos x="0" y="190"/>
                </a:cxn>
                <a:cxn ang="0">
                  <a:pos x="37" y="285"/>
                </a:cxn>
                <a:cxn ang="0">
                  <a:pos x="91" y="370"/>
                </a:cxn>
                <a:cxn ang="0">
                  <a:pos x="154" y="444"/>
                </a:cxn>
                <a:cxn ang="0">
                  <a:pos x="229" y="507"/>
                </a:cxn>
                <a:cxn ang="0">
                  <a:pos x="606" y="0"/>
                </a:cxn>
                <a:cxn ang="0">
                  <a:pos x="0" y="190"/>
                </a:cxn>
              </a:cxnLst>
              <a:rect l="0" t="0" r="r" b="b"/>
              <a:pathLst>
                <a:path w="606" h="507">
                  <a:moveTo>
                    <a:pt x="0" y="190"/>
                  </a:moveTo>
                  <a:lnTo>
                    <a:pt x="37" y="285"/>
                  </a:lnTo>
                  <a:lnTo>
                    <a:pt x="91" y="370"/>
                  </a:lnTo>
                  <a:lnTo>
                    <a:pt x="154" y="444"/>
                  </a:lnTo>
                  <a:lnTo>
                    <a:pt x="229" y="507"/>
                  </a:lnTo>
                  <a:lnTo>
                    <a:pt x="606" y="0"/>
                  </a:lnTo>
                  <a:lnTo>
                    <a:pt x="0" y="190"/>
                  </a:lnTo>
                  <a:close/>
                </a:path>
              </a:pathLst>
            </a:custGeom>
            <a:solidFill>
              <a:srgbClr val="00CCFF"/>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3" name="Freeform 39"/>
            <p:cNvSpPr>
              <a:spLocks noEditPoints="1"/>
            </p:cNvSpPr>
            <p:nvPr/>
          </p:nvSpPr>
          <p:spPr bwMode="auto">
            <a:xfrm>
              <a:off x="7275513" y="2632076"/>
              <a:ext cx="969963" cy="822325"/>
            </a:xfrm>
            <a:custGeom>
              <a:avLst/>
              <a:gdLst/>
              <a:ahLst/>
              <a:cxnLst>
                <a:cxn ang="0">
                  <a:pos x="5" y="200"/>
                </a:cxn>
                <a:cxn ang="0">
                  <a:pos x="5" y="195"/>
                </a:cxn>
                <a:cxn ang="0">
                  <a:pos x="27" y="243"/>
                </a:cxn>
                <a:cxn ang="0">
                  <a:pos x="48" y="290"/>
                </a:cxn>
                <a:cxn ang="0">
                  <a:pos x="69" y="333"/>
                </a:cxn>
                <a:cxn ang="0">
                  <a:pos x="96" y="375"/>
                </a:cxn>
                <a:cxn ang="0">
                  <a:pos x="127" y="412"/>
                </a:cxn>
                <a:cxn ang="0">
                  <a:pos x="159" y="449"/>
                </a:cxn>
                <a:cxn ang="0">
                  <a:pos x="197" y="481"/>
                </a:cxn>
                <a:cxn ang="0">
                  <a:pos x="239" y="512"/>
                </a:cxn>
                <a:cxn ang="0">
                  <a:pos x="234" y="512"/>
                </a:cxn>
                <a:cxn ang="0">
                  <a:pos x="605" y="0"/>
                </a:cxn>
                <a:cxn ang="0">
                  <a:pos x="611" y="5"/>
                </a:cxn>
                <a:cxn ang="0">
                  <a:pos x="5" y="200"/>
                </a:cxn>
                <a:cxn ang="0">
                  <a:pos x="605" y="0"/>
                </a:cxn>
                <a:cxn ang="0">
                  <a:pos x="611" y="0"/>
                </a:cxn>
                <a:cxn ang="0">
                  <a:pos x="611" y="5"/>
                </a:cxn>
                <a:cxn ang="0">
                  <a:pos x="239" y="518"/>
                </a:cxn>
                <a:cxn ang="0">
                  <a:pos x="234" y="518"/>
                </a:cxn>
                <a:cxn ang="0">
                  <a:pos x="234" y="518"/>
                </a:cxn>
                <a:cxn ang="0">
                  <a:pos x="197" y="486"/>
                </a:cxn>
                <a:cxn ang="0">
                  <a:pos x="159" y="449"/>
                </a:cxn>
                <a:cxn ang="0">
                  <a:pos x="122" y="412"/>
                </a:cxn>
                <a:cxn ang="0">
                  <a:pos x="96" y="375"/>
                </a:cxn>
                <a:cxn ang="0">
                  <a:pos x="64" y="333"/>
                </a:cxn>
                <a:cxn ang="0">
                  <a:pos x="42" y="290"/>
                </a:cxn>
                <a:cxn ang="0">
                  <a:pos x="21" y="248"/>
                </a:cxn>
                <a:cxn ang="0">
                  <a:pos x="0" y="200"/>
                </a:cxn>
                <a:cxn ang="0">
                  <a:pos x="0" y="195"/>
                </a:cxn>
                <a:cxn ang="0">
                  <a:pos x="5" y="195"/>
                </a:cxn>
                <a:cxn ang="0">
                  <a:pos x="605" y="0"/>
                </a:cxn>
              </a:cxnLst>
              <a:rect l="0" t="0" r="r" b="b"/>
              <a:pathLst>
                <a:path w="611" h="518">
                  <a:moveTo>
                    <a:pt x="5" y="200"/>
                  </a:moveTo>
                  <a:lnTo>
                    <a:pt x="5" y="195"/>
                  </a:lnTo>
                  <a:lnTo>
                    <a:pt x="27" y="243"/>
                  </a:lnTo>
                  <a:lnTo>
                    <a:pt x="48" y="290"/>
                  </a:lnTo>
                  <a:lnTo>
                    <a:pt x="69" y="333"/>
                  </a:lnTo>
                  <a:lnTo>
                    <a:pt x="96" y="375"/>
                  </a:lnTo>
                  <a:lnTo>
                    <a:pt x="127" y="412"/>
                  </a:lnTo>
                  <a:lnTo>
                    <a:pt x="159" y="449"/>
                  </a:lnTo>
                  <a:lnTo>
                    <a:pt x="197" y="481"/>
                  </a:lnTo>
                  <a:lnTo>
                    <a:pt x="239" y="512"/>
                  </a:lnTo>
                  <a:lnTo>
                    <a:pt x="234" y="512"/>
                  </a:lnTo>
                  <a:lnTo>
                    <a:pt x="605" y="0"/>
                  </a:lnTo>
                  <a:lnTo>
                    <a:pt x="611" y="5"/>
                  </a:lnTo>
                  <a:lnTo>
                    <a:pt x="5" y="200"/>
                  </a:lnTo>
                  <a:close/>
                  <a:moveTo>
                    <a:pt x="605" y="0"/>
                  </a:moveTo>
                  <a:lnTo>
                    <a:pt x="611" y="0"/>
                  </a:lnTo>
                  <a:lnTo>
                    <a:pt x="611" y="5"/>
                  </a:lnTo>
                  <a:lnTo>
                    <a:pt x="239" y="518"/>
                  </a:lnTo>
                  <a:lnTo>
                    <a:pt x="234" y="518"/>
                  </a:lnTo>
                  <a:lnTo>
                    <a:pt x="234" y="518"/>
                  </a:lnTo>
                  <a:lnTo>
                    <a:pt x="197" y="486"/>
                  </a:lnTo>
                  <a:lnTo>
                    <a:pt x="159" y="449"/>
                  </a:lnTo>
                  <a:lnTo>
                    <a:pt x="122" y="412"/>
                  </a:lnTo>
                  <a:lnTo>
                    <a:pt x="96" y="375"/>
                  </a:lnTo>
                  <a:lnTo>
                    <a:pt x="64" y="333"/>
                  </a:lnTo>
                  <a:lnTo>
                    <a:pt x="42" y="290"/>
                  </a:lnTo>
                  <a:lnTo>
                    <a:pt x="21" y="248"/>
                  </a:lnTo>
                  <a:lnTo>
                    <a:pt x="0" y="200"/>
                  </a:lnTo>
                  <a:lnTo>
                    <a:pt x="0" y="195"/>
                  </a:lnTo>
                  <a:lnTo>
                    <a:pt x="5" y="195"/>
                  </a:lnTo>
                  <a:lnTo>
                    <a:pt x="605" y="0"/>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4" name="Freeform 40"/>
            <p:cNvSpPr>
              <a:spLocks/>
            </p:cNvSpPr>
            <p:nvPr/>
          </p:nvSpPr>
          <p:spPr bwMode="auto">
            <a:xfrm>
              <a:off x="7283450" y="2640013"/>
              <a:ext cx="962025" cy="301625"/>
            </a:xfrm>
            <a:custGeom>
              <a:avLst/>
              <a:gdLst/>
              <a:ahLst/>
              <a:cxnLst>
                <a:cxn ang="0">
                  <a:pos x="606" y="0"/>
                </a:cxn>
                <a:cxn ang="0">
                  <a:pos x="0" y="190"/>
                </a:cxn>
                <a:cxn ang="0">
                  <a:pos x="0" y="190"/>
                </a:cxn>
                <a:cxn ang="0">
                  <a:pos x="606" y="0"/>
                </a:cxn>
              </a:cxnLst>
              <a:rect l="0" t="0" r="r" b="b"/>
              <a:pathLst>
                <a:path w="606" h="190">
                  <a:moveTo>
                    <a:pt x="606" y="0"/>
                  </a:moveTo>
                  <a:lnTo>
                    <a:pt x="0" y="190"/>
                  </a:lnTo>
                  <a:lnTo>
                    <a:pt x="0" y="190"/>
                  </a:lnTo>
                  <a:lnTo>
                    <a:pt x="606" y="0"/>
                  </a:lnTo>
                  <a:close/>
                </a:path>
              </a:pathLst>
            </a:custGeom>
            <a:solidFill>
              <a:srgbClr val="CCFFFF"/>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5" name="Freeform 41"/>
            <p:cNvSpPr>
              <a:spLocks noEditPoints="1"/>
            </p:cNvSpPr>
            <p:nvPr/>
          </p:nvSpPr>
          <p:spPr bwMode="auto">
            <a:xfrm>
              <a:off x="7275513" y="2632076"/>
              <a:ext cx="969963" cy="317500"/>
            </a:xfrm>
            <a:custGeom>
              <a:avLst/>
              <a:gdLst/>
              <a:ahLst/>
              <a:cxnLst>
                <a:cxn ang="0">
                  <a:pos x="605" y="0"/>
                </a:cxn>
                <a:cxn ang="0">
                  <a:pos x="611" y="5"/>
                </a:cxn>
                <a:cxn ang="0">
                  <a:pos x="5" y="200"/>
                </a:cxn>
                <a:cxn ang="0">
                  <a:pos x="5" y="195"/>
                </a:cxn>
                <a:cxn ang="0">
                  <a:pos x="5" y="195"/>
                </a:cxn>
                <a:cxn ang="0">
                  <a:pos x="5" y="195"/>
                </a:cxn>
                <a:cxn ang="0">
                  <a:pos x="605" y="0"/>
                </a:cxn>
                <a:cxn ang="0">
                  <a:pos x="5" y="200"/>
                </a:cxn>
                <a:cxn ang="0">
                  <a:pos x="0" y="200"/>
                </a:cxn>
                <a:cxn ang="0">
                  <a:pos x="0" y="200"/>
                </a:cxn>
                <a:cxn ang="0">
                  <a:pos x="0" y="195"/>
                </a:cxn>
                <a:cxn ang="0">
                  <a:pos x="5" y="195"/>
                </a:cxn>
                <a:cxn ang="0">
                  <a:pos x="605" y="0"/>
                </a:cxn>
                <a:cxn ang="0">
                  <a:pos x="611" y="0"/>
                </a:cxn>
                <a:cxn ang="0">
                  <a:pos x="611" y="5"/>
                </a:cxn>
                <a:cxn ang="0">
                  <a:pos x="5" y="200"/>
                </a:cxn>
              </a:cxnLst>
              <a:rect l="0" t="0" r="r" b="b"/>
              <a:pathLst>
                <a:path w="611" h="200">
                  <a:moveTo>
                    <a:pt x="605" y="0"/>
                  </a:moveTo>
                  <a:lnTo>
                    <a:pt x="611" y="5"/>
                  </a:lnTo>
                  <a:lnTo>
                    <a:pt x="5" y="200"/>
                  </a:lnTo>
                  <a:lnTo>
                    <a:pt x="5" y="195"/>
                  </a:lnTo>
                  <a:lnTo>
                    <a:pt x="5" y="195"/>
                  </a:lnTo>
                  <a:lnTo>
                    <a:pt x="5" y="195"/>
                  </a:lnTo>
                  <a:lnTo>
                    <a:pt x="605" y="0"/>
                  </a:lnTo>
                  <a:close/>
                  <a:moveTo>
                    <a:pt x="5" y="200"/>
                  </a:moveTo>
                  <a:lnTo>
                    <a:pt x="0" y="200"/>
                  </a:lnTo>
                  <a:lnTo>
                    <a:pt x="0" y="200"/>
                  </a:lnTo>
                  <a:lnTo>
                    <a:pt x="0" y="195"/>
                  </a:lnTo>
                  <a:lnTo>
                    <a:pt x="5" y="195"/>
                  </a:lnTo>
                  <a:lnTo>
                    <a:pt x="605" y="0"/>
                  </a:lnTo>
                  <a:lnTo>
                    <a:pt x="611" y="0"/>
                  </a:lnTo>
                  <a:lnTo>
                    <a:pt x="611" y="5"/>
                  </a:lnTo>
                  <a:lnTo>
                    <a:pt x="5" y="200"/>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6" name="Freeform 42"/>
            <p:cNvSpPr>
              <a:spLocks/>
            </p:cNvSpPr>
            <p:nvPr/>
          </p:nvSpPr>
          <p:spPr bwMode="auto">
            <a:xfrm>
              <a:off x="7232650" y="2640013"/>
              <a:ext cx="1012825" cy="301625"/>
            </a:xfrm>
            <a:custGeom>
              <a:avLst/>
              <a:gdLst/>
              <a:ahLst/>
              <a:cxnLst>
                <a:cxn ang="0">
                  <a:pos x="0" y="0"/>
                </a:cxn>
                <a:cxn ang="0">
                  <a:pos x="11" y="95"/>
                </a:cxn>
                <a:cxn ang="0">
                  <a:pos x="32" y="190"/>
                </a:cxn>
                <a:cxn ang="0">
                  <a:pos x="638" y="0"/>
                </a:cxn>
                <a:cxn ang="0">
                  <a:pos x="0" y="0"/>
                </a:cxn>
              </a:cxnLst>
              <a:rect l="0" t="0" r="r" b="b"/>
              <a:pathLst>
                <a:path w="638" h="190">
                  <a:moveTo>
                    <a:pt x="0" y="0"/>
                  </a:moveTo>
                  <a:lnTo>
                    <a:pt x="11" y="95"/>
                  </a:lnTo>
                  <a:lnTo>
                    <a:pt x="32" y="190"/>
                  </a:lnTo>
                  <a:lnTo>
                    <a:pt x="638" y="0"/>
                  </a:lnTo>
                  <a:lnTo>
                    <a:pt x="0" y="0"/>
                  </a:lnTo>
                  <a:close/>
                </a:path>
              </a:pathLst>
            </a:custGeom>
            <a:solidFill>
              <a:srgbClr val="660066"/>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7" name="Freeform 43"/>
            <p:cNvSpPr>
              <a:spLocks noEditPoints="1"/>
            </p:cNvSpPr>
            <p:nvPr/>
          </p:nvSpPr>
          <p:spPr bwMode="auto">
            <a:xfrm>
              <a:off x="7232650" y="2632076"/>
              <a:ext cx="1012825" cy="317500"/>
            </a:xfrm>
            <a:custGeom>
              <a:avLst/>
              <a:gdLst/>
              <a:ahLst/>
              <a:cxnLst>
                <a:cxn ang="0">
                  <a:pos x="0" y="5"/>
                </a:cxn>
                <a:cxn ang="0">
                  <a:pos x="6" y="5"/>
                </a:cxn>
                <a:cxn ang="0">
                  <a:pos x="6" y="52"/>
                </a:cxn>
                <a:cxn ang="0">
                  <a:pos x="11" y="100"/>
                </a:cxn>
                <a:cxn ang="0">
                  <a:pos x="22" y="148"/>
                </a:cxn>
                <a:cxn ang="0">
                  <a:pos x="32" y="195"/>
                </a:cxn>
                <a:cxn ang="0">
                  <a:pos x="32" y="195"/>
                </a:cxn>
                <a:cxn ang="0">
                  <a:pos x="632" y="0"/>
                </a:cxn>
                <a:cxn ang="0">
                  <a:pos x="638" y="5"/>
                </a:cxn>
                <a:cxn ang="0">
                  <a:pos x="0" y="5"/>
                </a:cxn>
                <a:cxn ang="0">
                  <a:pos x="638" y="0"/>
                </a:cxn>
                <a:cxn ang="0">
                  <a:pos x="638" y="0"/>
                </a:cxn>
                <a:cxn ang="0">
                  <a:pos x="638" y="5"/>
                </a:cxn>
                <a:cxn ang="0">
                  <a:pos x="32" y="200"/>
                </a:cxn>
                <a:cxn ang="0">
                  <a:pos x="32" y="200"/>
                </a:cxn>
                <a:cxn ang="0">
                  <a:pos x="27" y="200"/>
                </a:cxn>
                <a:cxn ang="0">
                  <a:pos x="16" y="153"/>
                </a:cxn>
                <a:cxn ang="0">
                  <a:pos x="6" y="100"/>
                </a:cxn>
                <a:cxn ang="0">
                  <a:pos x="0" y="52"/>
                </a:cxn>
                <a:cxn ang="0">
                  <a:pos x="0" y="5"/>
                </a:cxn>
                <a:cxn ang="0">
                  <a:pos x="0" y="0"/>
                </a:cxn>
                <a:cxn ang="0">
                  <a:pos x="0" y="0"/>
                </a:cxn>
                <a:cxn ang="0">
                  <a:pos x="638" y="0"/>
                </a:cxn>
              </a:cxnLst>
              <a:rect l="0" t="0" r="r" b="b"/>
              <a:pathLst>
                <a:path w="638" h="200">
                  <a:moveTo>
                    <a:pt x="0" y="5"/>
                  </a:moveTo>
                  <a:lnTo>
                    <a:pt x="6" y="5"/>
                  </a:lnTo>
                  <a:lnTo>
                    <a:pt x="6" y="52"/>
                  </a:lnTo>
                  <a:lnTo>
                    <a:pt x="11" y="100"/>
                  </a:lnTo>
                  <a:lnTo>
                    <a:pt x="22" y="148"/>
                  </a:lnTo>
                  <a:lnTo>
                    <a:pt x="32" y="195"/>
                  </a:lnTo>
                  <a:lnTo>
                    <a:pt x="32" y="195"/>
                  </a:lnTo>
                  <a:lnTo>
                    <a:pt x="632" y="0"/>
                  </a:lnTo>
                  <a:lnTo>
                    <a:pt x="638" y="5"/>
                  </a:lnTo>
                  <a:lnTo>
                    <a:pt x="0" y="5"/>
                  </a:lnTo>
                  <a:close/>
                  <a:moveTo>
                    <a:pt x="638" y="0"/>
                  </a:moveTo>
                  <a:lnTo>
                    <a:pt x="638" y="0"/>
                  </a:lnTo>
                  <a:lnTo>
                    <a:pt x="638" y="5"/>
                  </a:lnTo>
                  <a:lnTo>
                    <a:pt x="32" y="200"/>
                  </a:lnTo>
                  <a:lnTo>
                    <a:pt x="32" y="200"/>
                  </a:lnTo>
                  <a:lnTo>
                    <a:pt x="27" y="200"/>
                  </a:lnTo>
                  <a:lnTo>
                    <a:pt x="16" y="153"/>
                  </a:lnTo>
                  <a:lnTo>
                    <a:pt x="6" y="100"/>
                  </a:lnTo>
                  <a:lnTo>
                    <a:pt x="0" y="52"/>
                  </a:lnTo>
                  <a:lnTo>
                    <a:pt x="0" y="5"/>
                  </a:lnTo>
                  <a:lnTo>
                    <a:pt x="0" y="0"/>
                  </a:lnTo>
                  <a:lnTo>
                    <a:pt x="0" y="0"/>
                  </a:lnTo>
                  <a:lnTo>
                    <a:pt x="638" y="0"/>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8" name="Freeform 44"/>
            <p:cNvSpPr>
              <a:spLocks noEditPoints="1"/>
            </p:cNvSpPr>
            <p:nvPr/>
          </p:nvSpPr>
          <p:spPr bwMode="auto">
            <a:xfrm>
              <a:off x="7232650" y="2632076"/>
              <a:ext cx="1012825" cy="7938"/>
            </a:xfrm>
            <a:custGeom>
              <a:avLst/>
              <a:gdLst/>
              <a:ahLst/>
              <a:cxnLst>
                <a:cxn ang="0">
                  <a:pos x="638" y="0"/>
                </a:cxn>
                <a:cxn ang="0">
                  <a:pos x="638" y="5"/>
                </a:cxn>
                <a:cxn ang="0">
                  <a:pos x="0" y="5"/>
                </a:cxn>
                <a:cxn ang="0">
                  <a:pos x="6" y="5"/>
                </a:cxn>
                <a:cxn ang="0">
                  <a:pos x="6" y="5"/>
                </a:cxn>
                <a:cxn ang="0">
                  <a:pos x="0" y="0"/>
                </a:cxn>
                <a:cxn ang="0">
                  <a:pos x="638" y="0"/>
                </a:cxn>
                <a:cxn ang="0">
                  <a:pos x="0" y="5"/>
                </a:cxn>
                <a:cxn ang="0">
                  <a:pos x="0" y="5"/>
                </a:cxn>
                <a:cxn ang="0">
                  <a:pos x="0" y="5"/>
                </a:cxn>
                <a:cxn ang="0">
                  <a:pos x="0" y="0"/>
                </a:cxn>
                <a:cxn ang="0">
                  <a:pos x="638" y="0"/>
                </a:cxn>
                <a:cxn ang="0">
                  <a:pos x="638" y="5"/>
                </a:cxn>
                <a:cxn ang="0">
                  <a:pos x="638" y="5"/>
                </a:cxn>
                <a:cxn ang="0">
                  <a:pos x="0" y="5"/>
                </a:cxn>
              </a:cxnLst>
              <a:rect l="0" t="0" r="r" b="b"/>
              <a:pathLst>
                <a:path w="638" h="5">
                  <a:moveTo>
                    <a:pt x="638" y="0"/>
                  </a:moveTo>
                  <a:lnTo>
                    <a:pt x="638" y="5"/>
                  </a:lnTo>
                  <a:lnTo>
                    <a:pt x="0" y="5"/>
                  </a:lnTo>
                  <a:lnTo>
                    <a:pt x="6" y="5"/>
                  </a:lnTo>
                  <a:lnTo>
                    <a:pt x="6" y="5"/>
                  </a:lnTo>
                  <a:lnTo>
                    <a:pt x="0" y="0"/>
                  </a:lnTo>
                  <a:lnTo>
                    <a:pt x="638" y="0"/>
                  </a:lnTo>
                  <a:close/>
                  <a:moveTo>
                    <a:pt x="0" y="5"/>
                  </a:moveTo>
                  <a:lnTo>
                    <a:pt x="0" y="5"/>
                  </a:lnTo>
                  <a:lnTo>
                    <a:pt x="0" y="5"/>
                  </a:lnTo>
                  <a:lnTo>
                    <a:pt x="0" y="0"/>
                  </a:lnTo>
                  <a:lnTo>
                    <a:pt x="638" y="0"/>
                  </a:lnTo>
                  <a:lnTo>
                    <a:pt x="638" y="5"/>
                  </a:lnTo>
                  <a:lnTo>
                    <a:pt x="638" y="5"/>
                  </a:lnTo>
                  <a:lnTo>
                    <a:pt x="0" y="5"/>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9" name="Freeform 45"/>
            <p:cNvSpPr>
              <a:spLocks/>
            </p:cNvSpPr>
            <p:nvPr/>
          </p:nvSpPr>
          <p:spPr bwMode="auto">
            <a:xfrm>
              <a:off x="7232650" y="1631951"/>
              <a:ext cx="1012825" cy="1008063"/>
            </a:xfrm>
            <a:custGeom>
              <a:avLst/>
              <a:gdLst/>
              <a:ahLst/>
              <a:cxnLst>
                <a:cxn ang="0">
                  <a:pos x="638" y="0"/>
                </a:cxn>
                <a:cxn ang="0">
                  <a:pos x="569" y="6"/>
                </a:cxn>
                <a:cxn ang="0">
                  <a:pos x="505" y="11"/>
                </a:cxn>
                <a:cxn ang="0">
                  <a:pos x="447" y="27"/>
                </a:cxn>
                <a:cxn ang="0">
                  <a:pos x="388" y="48"/>
                </a:cxn>
                <a:cxn ang="0">
                  <a:pos x="335" y="74"/>
                </a:cxn>
                <a:cxn ang="0">
                  <a:pos x="282" y="106"/>
                </a:cxn>
                <a:cxn ang="0">
                  <a:pos x="186" y="185"/>
                </a:cxn>
                <a:cxn ang="0">
                  <a:pos x="107" y="281"/>
                </a:cxn>
                <a:cxn ang="0">
                  <a:pos x="75" y="334"/>
                </a:cxn>
                <a:cxn ang="0">
                  <a:pos x="48" y="386"/>
                </a:cxn>
                <a:cxn ang="0">
                  <a:pos x="27" y="445"/>
                </a:cxn>
                <a:cxn ang="0">
                  <a:pos x="11" y="503"/>
                </a:cxn>
                <a:cxn ang="0">
                  <a:pos x="6" y="566"/>
                </a:cxn>
                <a:cxn ang="0">
                  <a:pos x="0" y="635"/>
                </a:cxn>
                <a:cxn ang="0">
                  <a:pos x="638" y="635"/>
                </a:cxn>
                <a:cxn ang="0">
                  <a:pos x="638" y="0"/>
                </a:cxn>
              </a:cxnLst>
              <a:rect l="0" t="0" r="r" b="b"/>
              <a:pathLst>
                <a:path w="638" h="635">
                  <a:moveTo>
                    <a:pt x="638" y="0"/>
                  </a:moveTo>
                  <a:lnTo>
                    <a:pt x="569" y="6"/>
                  </a:lnTo>
                  <a:lnTo>
                    <a:pt x="505" y="11"/>
                  </a:lnTo>
                  <a:lnTo>
                    <a:pt x="447" y="27"/>
                  </a:lnTo>
                  <a:lnTo>
                    <a:pt x="388" y="48"/>
                  </a:lnTo>
                  <a:lnTo>
                    <a:pt x="335" y="74"/>
                  </a:lnTo>
                  <a:lnTo>
                    <a:pt x="282" y="106"/>
                  </a:lnTo>
                  <a:lnTo>
                    <a:pt x="186" y="185"/>
                  </a:lnTo>
                  <a:lnTo>
                    <a:pt x="107" y="281"/>
                  </a:lnTo>
                  <a:lnTo>
                    <a:pt x="75" y="334"/>
                  </a:lnTo>
                  <a:lnTo>
                    <a:pt x="48" y="386"/>
                  </a:lnTo>
                  <a:lnTo>
                    <a:pt x="27" y="445"/>
                  </a:lnTo>
                  <a:lnTo>
                    <a:pt x="11" y="503"/>
                  </a:lnTo>
                  <a:lnTo>
                    <a:pt x="6" y="566"/>
                  </a:lnTo>
                  <a:lnTo>
                    <a:pt x="0" y="635"/>
                  </a:lnTo>
                  <a:lnTo>
                    <a:pt x="638" y="635"/>
                  </a:lnTo>
                  <a:lnTo>
                    <a:pt x="638" y="0"/>
                  </a:lnTo>
                  <a:close/>
                </a:path>
              </a:pathLst>
            </a:custGeom>
            <a:solidFill>
              <a:srgbClr val="00B050"/>
            </a:solidFill>
            <a:ln w="9525">
              <a:no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1070" name="Freeform 46"/>
            <p:cNvSpPr>
              <a:spLocks noEditPoints="1"/>
            </p:cNvSpPr>
            <p:nvPr/>
          </p:nvSpPr>
          <p:spPr bwMode="auto">
            <a:xfrm>
              <a:off x="7232650" y="1631951"/>
              <a:ext cx="1012825" cy="1008063"/>
            </a:xfrm>
            <a:custGeom>
              <a:avLst/>
              <a:gdLst/>
              <a:ahLst/>
              <a:cxnLst>
                <a:cxn ang="0">
                  <a:pos x="632" y="0"/>
                </a:cxn>
                <a:cxn ang="0">
                  <a:pos x="638" y="6"/>
                </a:cxn>
                <a:cxn ang="0">
                  <a:pos x="569" y="6"/>
                </a:cxn>
                <a:cxn ang="0">
                  <a:pos x="510" y="16"/>
                </a:cxn>
                <a:cxn ang="0">
                  <a:pos x="447" y="32"/>
                </a:cxn>
                <a:cxn ang="0">
                  <a:pos x="388" y="53"/>
                </a:cxn>
                <a:cxn ang="0">
                  <a:pos x="335" y="80"/>
                </a:cxn>
                <a:cxn ang="0">
                  <a:pos x="282" y="111"/>
                </a:cxn>
                <a:cxn ang="0">
                  <a:pos x="234" y="148"/>
                </a:cxn>
                <a:cxn ang="0">
                  <a:pos x="186" y="185"/>
                </a:cxn>
                <a:cxn ang="0">
                  <a:pos x="149" y="233"/>
                </a:cxn>
                <a:cxn ang="0">
                  <a:pos x="112" y="281"/>
                </a:cxn>
                <a:cxn ang="0">
                  <a:pos x="80" y="334"/>
                </a:cxn>
                <a:cxn ang="0">
                  <a:pos x="54" y="386"/>
                </a:cxn>
                <a:cxn ang="0">
                  <a:pos x="32" y="445"/>
                </a:cxn>
                <a:cxn ang="0">
                  <a:pos x="16" y="508"/>
                </a:cxn>
                <a:cxn ang="0">
                  <a:pos x="6" y="566"/>
                </a:cxn>
                <a:cxn ang="0">
                  <a:pos x="6" y="635"/>
                </a:cxn>
                <a:cxn ang="0">
                  <a:pos x="0" y="630"/>
                </a:cxn>
                <a:cxn ang="0">
                  <a:pos x="638" y="630"/>
                </a:cxn>
                <a:cxn ang="0">
                  <a:pos x="632" y="635"/>
                </a:cxn>
                <a:cxn ang="0">
                  <a:pos x="632" y="0"/>
                </a:cxn>
                <a:cxn ang="0">
                  <a:pos x="638" y="635"/>
                </a:cxn>
                <a:cxn ang="0">
                  <a:pos x="638" y="635"/>
                </a:cxn>
                <a:cxn ang="0">
                  <a:pos x="0" y="635"/>
                </a:cxn>
                <a:cxn ang="0">
                  <a:pos x="0" y="635"/>
                </a:cxn>
                <a:cxn ang="0">
                  <a:pos x="0" y="635"/>
                </a:cxn>
                <a:cxn ang="0">
                  <a:pos x="0" y="566"/>
                </a:cxn>
                <a:cxn ang="0">
                  <a:pos x="11" y="503"/>
                </a:cxn>
                <a:cxn ang="0">
                  <a:pos x="27" y="445"/>
                </a:cxn>
                <a:cxn ang="0">
                  <a:pos x="48" y="386"/>
                </a:cxn>
                <a:cxn ang="0">
                  <a:pos x="75" y="328"/>
                </a:cxn>
                <a:cxn ang="0">
                  <a:pos x="107" y="275"/>
                </a:cxn>
                <a:cxn ang="0">
                  <a:pos x="144" y="228"/>
                </a:cxn>
                <a:cxn ang="0">
                  <a:pos x="186" y="185"/>
                </a:cxn>
                <a:cxn ang="0">
                  <a:pos x="229" y="143"/>
                </a:cxn>
                <a:cxn ang="0">
                  <a:pos x="277" y="106"/>
                </a:cxn>
                <a:cxn ang="0">
                  <a:pos x="330" y="74"/>
                </a:cxn>
                <a:cxn ang="0">
                  <a:pos x="388" y="48"/>
                </a:cxn>
                <a:cxn ang="0">
                  <a:pos x="447" y="27"/>
                </a:cxn>
                <a:cxn ang="0">
                  <a:pos x="505" y="11"/>
                </a:cxn>
                <a:cxn ang="0">
                  <a:pos x="569" y="0"/>
                </a:cxn>
                <a:cxn ang="0">
                  <a:pos x="638" y="0"/>
                </a:cxn>
                <a:cxn ang="0">
                  <a:pos x="638" y="0"/>
                </a:cxn>
                <a:cxn ang="0">
                  <a:pos x="638" y="0"/>
                </a:cxn>
                <a:cxn ang="0">
                  <a:pos x="638" y="635"/>
                </a:cxn>
              </a:cxnLst>
              <a:rect l="0" t="0" r="r" b="b"/>
              <a:pathLst>
                <a:path w="638" h="635">
                  <a:moveTo>
                    <a:pt x="632" y="0"/>
                  </a:moveTo>
                  <a:lnTo>
                    <a:pt x="638" y="6"/>
                  </a:lnTo>
                  <a:lnTo>
                    <a:pt x="569" y="6"/>
                  </a:lnTo>
                  <a:lnTo>
                    <a:pt x="510" y="16"/>
                  </a:lnTo>
                  <a:lnTo>
                    <a:pt x="447" y="32"/>
                  </a:lnTo>
                  <a:lnTo>
                    <a:pt x="388" y="53"/>
                  </a:lnTo>
                  <a:lnTo>
                    <a:pt x="335" y="80"/>
                  </a:lnTo>
                  <a:lnTo>
                    <a:pt x="282" y="111"/>
                  </a:lnTo>
                  <a:lnTo>
                    <a:pt x="234" y="148"/>
                  </a:lnTo>
                  <a:lnTo>
                    <a:pt x="186" y="185"/>
                  </a:lnTo>
                  <a:lnTo>
                    <a:pt x="149" y="233"/>
                  </a:lnTo>
                  <a:lnTo>
                    <a:pt x="112" y="281"/>
                  </a:lnTo>
                  <a:lnTo>
                    <a:pt x="80" y="334"/>
                  </a:lnTo>
                  <a:lnTo>
                    <a:pt x="54" y="386"/>
                  </a:lnTo>
                  <a:lnTo>
                    <a:pt x="32" y="445"/>
                  </a:lnTo>
                  <a:lnTo>
                    <a:pt x="16" y="508"/>
                  </a:lnTo>
                  <a:lnTo>
                    <a:pt x="6" y="566"/>
                  </a:lnTo>
                  <a:lnTo>
                    <a:pt x="6" y="635"/>
                  </a:lnTo>
                  <a:lnTo>
                    <a:pt x="0" y="630"/>
                  </a:lnTo>
                  <a:lnTo>
                    <a:pt x="638" y="630"/>
                  </a:lnTo>
                  <a:lnTo>
                    <a:pt x="632" y="635"/>
                  </a:lnTo>
                  <a:lnTo>
                    <a:pt x="632" y="0"/>
                  </a:lnTo>
                  <a:close/>
                  <a:moveTo>
                    <a:pt x="638" y="635"/>
                  </a:moveTo>
                  <a:lnTo>
                    <a:pt x="638" y="635"/>
                  </a:lnTo>
                  <a:lnTo>
                    <a:pt x="0" y="635"/>
                  </a:lnTo>
                  <a:lnTo>
                    <a:pt x="0" y="635"/>
                  </a:lnTo>
                  <a:lnTo>
                    <a:pt x="0" y="635"/>
                  </a:lnTo>
                  <a:lnTo>
                    <a:pt x="0" y="566"/>
                  </a:lnTo>
                  <a:lnTo>
                    <a:pt x="11" y="503"/>
                  </a:lnTo>
                  <a:lnTo>
                    <a:pt x="27" y="445"/>
                  </a:lnTo>
                  <a:lnTo>
                    <a:pt x="48" y="386"/>
                  </a:lnTo>
                  <a:lnTo>
                    <a:pt x="75" y="328"/>
                  </a:lnTo>
                  <a:lnTo>
                    <a:pt x="107" y="275"/>
                  </a:lnTo>
                  <a:lnTo>
                    <a:pt x="144" y="228"/>
                  </a:lnTo>
                  <a:lnTo>
                    <a:pt x="186" y="185"/>
                  </a:lnTo>
                  <a:lnTo>
                    <a:pt x="229" y="143"/>
                  </a:lnTo>
                  <a:lnTo>
                    <a:pt x="277" y="106"/>
                  </a:lnTo>
                  <a:lnTo>
                    <a:pt x="330" y="74"/>
                  </a:lnTo>
                  <a:lnTo>
                    <a:pt x="388" y="48"/>
                  </a:lnTo>
                  <a:lnTo>
                    <a:pt x="447" y="27"/>
                  </a:lnTo>
                  <a:lnTo>
                    <a:pt x="505" y="11"/>
                  </a:lnTo>
                  <a:lnTo>
                    <a:pt x="569" y="0"/>
                  </a:lnTo>
                  <a:lnTo>
                    <a:pt x="638" y="0"/>
                  </a:lnTo>
                  <a:lnTo>
                    <a:pt x="638" y="0"/>
                  </a:lnTo>
                  <a:lnTo>
                    <a:pt x="638" y="0"/>
                  </a:lnTo>
                  <a:lnTo>
                    <a:pt x="638" y="635"/>
                  </a:lnTo>
                  <a:close/>
                </a:path>
              </a:pathLst>
            </a:custGeom>
            <a:solidFill>
              <a:srgbClr val="000000"/>
            </a:solidFill>
            <a:ln w="7938">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71" name="Rectangle 47"/>
            <p:cNvSpPr>
              <a:spLocks noChangeArrowheads="1"/>
            </p:cNvSpPr>
            <p:nvPr/>
          </p:nvSpPr>
          <p:spPr bwMode="auto">
            <a:xfrm>
              <a:off x="8910638" y="2320926"/>
              <a:ext cx="212810"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dirty="0">
                  <a:solidFill>
                    <a:srgbClr val="000000"/>
                  </a:solidFill>
                  <a:latin typeface="Arial" pitchFamily="34" charset="0"/>
                </a:rPr>
                <a:t>40%</a:t>
              </a:r>
              <a:endParaRPr lang="en-IE" dirty="0">
                <a:latin typeface="Arial" pitchFamily="34" charset="0"/>
              </a:endParaRPr>
            </a:p>
          </p:txBody>
        </p:sp>
        <p:sp>
          <p:nvSpPr>
            <p:cNvPr id="1072" name="Rectangle 48"/>
            <p:cNvSpPr>
              <a:spLocks noChangeArrowheads="1"/>
            </p:cNvSpPr>
            <p:nvPr/>
          </p:nvSpPr>
          <p:spPr bwMode="auto">
            <a:xfrm>
              <a:off x="8135938" y="3462338"/>
              <a:ext cx="212810"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20%</a:t>
              </a:r>
              <a:endParaRPr lang="en-IE">
                <a:latin typeface="Arial" pitchFamily="34" charset="0"/>
              </a:endParaRPr>
            </a:p>
          </p:txBody>
        </p:sp>
        <p:sp>
          <p:nvSpPr>
            <p:cNvPr id="1073" name="Rectangle 49"/>
            <p:cNvSpPr>
              <a:spLocks noChangeArrowheads="1"/>
            </p:cNvSpPr>
            <p:nvPr/>
          </p:nvSpPr>
          <p:spPr bwMode="auto">
            <a:xfrm>
              <a:off x="7461250" y="3059113"/>
              <a:ext cx="212810"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10%</a:t>
              </a:r>
              <a:endParaRPr lang="en-IE">
                <a:latin typeface="Arial" pitchFamily="34" charset="0"/>
              </a:endParaRPr>
            </a:p>
          </p:txBody>
        </p:sp>
        <p:sp>
          <p:nvSpPr>
            <p:cNvPr id="1074" name="Rectangle 50"/>
            <p:cNvSpPr>
              <a:spLocks noChangeArrowheads="1"/>
            </p:cNvSpPr>
            <p:nvPr/>
          </p:nvSpPr>
          <p:spPr bwMode="auto">
            <a:xfrm>
              <a:off x="7359650" y="2832101"/>
              <a:ext cx="153696"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0%</a:t>
              </a:r>
              <a:endParaRPr lang="en-IE">
                <a:latin typeface="Arial" pitchFamily="34" charset="0"/>
              </a:endParaRPr>
            </a:p>
          </p:txBody>
        </p:sp>
        <p:sp>
          <p:nvSpPr>
            <p:cNvPr id="1075" name="Rectangle 51"/>
            <p:cNvSpPr>
              <a:spLocks noChangeArrowheads="1"/>
            </p:cNvSpPr>
            <p:nvPr/>
          </p:nvSpPr>
          <p:spPr bwMode="auto">
            <a:xfrm>
              <a:off x="7326313" y="2706688"/>
              <a:ext cx="153696"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FFFFFF"/>
                  </a:solidFill>
                  <a:latin typeface="Arial" pitchFamily="34" charset="0"/>
                </a:rPr>
                <a:t>5%</a:t>
              </a:r>
              <a:endParaRPr lang="en-IE">
                <a:latin typeface="Arial" pitchFamily="34" charset="0"/>
              </a:endParaRPr>
            </a:p>
          </p:txBody>
        </p:sp>
        <p:sp>
          <p:nvSpPr>
            <p:cNvPr id="1076" name="Rectangle 52"/>
            <p:cNvSpPr>
              <a:spLocks noChangeArrowheads="1"/>
            </p:cNvSpPr>
            <p:nvPr/>
          </p:nvSpPr>
          <p:spPr bwMode="auto">
            <a:xfrm>
              <a:off x="7308850" y="2571751"/>
              <a:ext cx="153696"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0%</a:t>
              </a:r>
              <a:endParaRPr lang="en-IE">
                <a:latin typeface="Arial" pitchFamily="34" charset="0"/>
              </a:endParaRPr>
            </a:p>
          </p:txBody>
        </p:sp>
        <p:sp>
          <p:nvSpPr>
            <p:cNvPr id="1077" name="Rectangle 53"/>
            <p:cNvSpPr>
              <a:spLocks noChangeArrowheads="1"/>
            </p:cNvSpPr>
            <p:nvPr/>
          </p:nvSpPr>
          <p:spPr bwMode="auto">
            <a:xfrm>
              <a:off x="7527925" y="1968501"/>
              <a:ext cx="212810" cy="12768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IE" sz="900">
                  <a:solidFill>
                    <a:srgbClr val="000000"/>
                  </a:solidFill>
                  <a:latin typeface="Arial" pitchFamily="34" charset="0"/>
                </a:rPr>
                <a:t>25%</a:t>
              </a:r>
              <a:endParaRPr lang="en-IE">
                <a:latin typeface="Arial" pitchFamily="34" charset="0"/>
              </a:endParaRPr>
            </a:p>
          </p:txBody>
        </p:sp>
      </p:grpSp>
      <p:grpSp>
        <p:nvGrpSpPr>
          <p:cNvPr id="6" name="Group 5">
            <a:extLst>
              <a:ext uri="{FF2B5EF4-FFF2-40B4-BE49-F238E27FC236}">
                <a16:creationId xmlns:a16="http://schemas.microsoft.com/office/drawing/2014/main" id="{AEBCF557-BC17-4446-9350-30A5972B5052}"/>
              </a:ext>
            </a:extLst>
          </p:cNvPr>
          <p:cNvGrpSpPr/>
          <p:nvPr/>
        </p:nvGrpSpPr>
        <p:grpSpPr>
          <a:xfrm>
            <a:off x="8500143" y="4941167"/>
            <a:ext cx="1696779" cy="1521599"/>
            <a:chOff x="8924614" y="4999795"/>
            <a:chExt cx="1696779" cy="1562986"/>
          </a:xfrm>
        </p:grpSpPr>
        <p:sp>
          <p:nvSpPr>
            <p:cNvPr id="13330" name="Rectangle 83"/>
            <p:cNvSpPr>
              <a:spLocks noChangeArrowheads="1"/>
            </p:cNvSpPr>
            <p:nvPr/>
          </p:nvSpPr>
          <p:spPr bwMode="auto">
            <a:xfrm>
              <a:off x="8924614" y="4999795"/>
              <a:ext cx="1696779" cy="1562986"/>
            </a:xfrm>
            <a:prstGeom prst="rect">
              <a:avLst/>
            </a:prstGeom>
            <a:solidFill>
              <a:srgbClr val="FFFFFF"/>
            </a:solidFill>
            <a:ln w="6350">
              <a:solidFill>
                <a:schemeClr val="bg1">
                  <a:lumMod val="65000"/>
                </a:schemeClr>
              </a:solidFill>
              <a:miter lim="800000"/>
              <a:headEnd/>
              <a:tailEnd/>
            </a:ln>
          </p:spPr>
          <p:txBody>
            <a:bodyPr/>
            <a:lstStyle/>
            <a:p>
              <a:endParaRPr lang="en-IE" sz="1000"/>
            </a:p>
          </p:txBody>
        </p:sp>
        <p:sp>
          <p:nvSpPr>
            <p:cNvPr id="13331" name="Rectangle 84"/>
            <p:cNvSpPr>
              <a:spLocks noChangeArrowheads="1"/>
            </p:cNvSpPr>
            <p:nvPr/>
          </p:nvSpPr>
          <p:spPr bwMode="auto">
            <a:xfrm>
              <a:off x="9048328" y="5143605"/>
              <a:ext cx="84138" cy="79375"/>
            </a:xfrm>
            <a:prstGeom prst="rect">
              <a:avLst/>
            </a:prstGeom>
            <a:solidFill>
              <a:srgbClr val="00FF00"/>
            </a:solidFill>
            <a:ln w="11113">
              <a:solidFill>
                <a:srgbClr val="000000"/>
              </a:solidFill>
              <a:miter lim="800000"/>
              <a:headEnd/>
              <a:tailEnd/>
            </a:ln>
          </p:spPr>
          <p:txBody>
            <a:bodyPr/>
            <a:lstStyle/>
            <a:p>
              <a:endParaRPr lang="en-IE" sz="900"/>
            </a:p>
          </p:txBody>
        </p:sp>
        <p:sp>
          <p:nvSpPr>
            <p:cNvPr id="13332" name="Rectangle 85"/>
            <p:cNvSpPr>
              <a:spLocks noChangeArrowheads="1"/>
            </p:cNvSpPr>
            <p:nvPr/>
          </p:nvSpPr>
          <p:spPr bwMode="auto">
            <a:xfrm>
              <a:off x="9163449" y="5099154"/>
              <a:ext cx="929742" cy="138499"/>
            </a:xfrm>
            <a:prstGeom prst="rect">
              <a:avLst/>
            </a:prstGeom>
            <a:noFill/>
            <a:ln w="9525">
              <a:noFill/>
              <a:miter lim="800000"/>
              <a:headEnd/>
              <a:tailEnd/>
            </a:ln>
          </p:spPr>
          <p:txBody>
            <a:bodyPr wrap="none" lIns="0" tIns="0" rIns="0" bIns="0">
              <a:spAutoFit/>
            </a:bodyPr>
            <a:lstStyle/>
            <a:p>
              <a:pPr algn="l"/>
              <a:r>
                <a:rPr lang="en-IE" sz="900">
                  <a:solidFill>
                    <a:srgbClr val="000000"/>
                  </a:solidFill>
                  <a:latin typeface="Arial" charset="0"/>
                </a:rPr>
                <a:t>Active supervision</a:t>
              </a:r>
              <a:endParaRPr lang="en-IE" sz="900"/>
            </a:p>
          </p:txBody>
        </p:sp>
        <p:sp>
          <p:nvSpPr>
            <p:cNvPr id="13333" name="Rectangle 86"/>
            <p:cNvSpPr>
              <a:spLocks noChangeArrowheads="1"/>
            </p:cNvSpPr>
            <p:nvPr/>
          </p:nvSpPr>
          <p:spPr bwMode="auto">
            <a:xfrm>
              <a:off x="9048328" y="5373134"/>
              <a:ext cx="84138" cy="77787"/>
            </a:xfrm>
            <a:prstGeom prst="rect">
              <a:avLst/>
            </a:prstGeom>
            <a:solidFill>
              <a:srgbClr val="FFFF00"/>
            </a:solidFill>
            <a:ln w="11113">
              <a:solidFill>
                <a:srgbClr val="000000"/>
              </a:solidFill>
              <a:miter lim="800000"/>
              <a:headEnd/>
              <a:tailEnd/>
            </a:ln>
          </p:spPr>
          <p:txBody>
            <a:bodyPr/>
            <a:lstStyle/>
            <a:p>
              <a:endParaRPr lang="en-IE" sz="900"/>
            </a:p>
          </p:txBody>
        </p:sp>
        <p:sp>
          <p:nvSpPr>
            <p:cNvPr id="13334" name="Rectangle 87"/>
            <p:cNvSpPr>
              <a:spLocks noChangeArrowheads="1"/>
            </p:cNvSpPr>
            <p:nvPr/>
          </p:nvSpPr>
          <p:spPr bwMode="auto">
            <a:xfrm>
              <a:off x="9163449" y="5327889"/>
              <a:ext cx="1019510" cy="138499"/>
            </a:xfrm>
            <a:prstGeom prst="rect">
              <a:avLst/>
            </a:prstGeom>
            <a:noFill/>
            <a:ln w="9525">
              <a:noFill/>
              <a:miter lim="800000"/>
              <a:headEnd/>
              <a:tailEnd/>
            </a:ln>
          </p:spPr>
          <p:txBody>
            <a:bodyPr wrap="none" lIns="0" tIns="0" rIns="0" bIns="0">
              <a:spAutoFit/>
            </a:bodyPr>
            <a:lstStyle/>
            <a:p>
              <a:pPr algn="l"/>
              <a:r>
                <a:rPr lang="en-IE" sz="900">
                  <a:solidFill>
                    <a:srgbClr val="000000"/>
                  </a:solidFill>
                  <a:latin typeface="Arial" charset="0"/>
                </a:rPr>
                <a:t>Passive supervision</a:t>
              </a:r>
              <a:endParaRPr lang="en-IE" sz="900"/>
            </a:p>
          </p:txBody>
        </p:sp>
        <p:sp>
          <p:nvSpPr>
            <p:cNvPr id="13335" name="Rectangle 88"/>
            <p:cNvSpPr>
              <a:spLocks noChangeArrowheads="1"/>
            </p:cNvSpPr>
            <p:nvPr/>
          </p:nvSpPr>
          <p:spPr bwMode="auto">
            <a:xfrm>
              <a:off x="9048328" y="5601074"/>
              <a:ext cx="84138" cy="77788"/>
            </a:xfrm>
            <a:prstGeom prst="rect">
              <a:avLst/>
            </a:prstGeom>
            <a:solidFill>
              <a:srgbClr val="00CCFF"/>
            </a:solidFill>
            <a:ln w="11113">
              <a:solidFill>
                <a:srgbClr val="000000"/>
              </a:solidFill>
              <a:miter lim="800000"/>
              <a:headEnd/>
              <a:tailEnd/>
            </a:ln>
          </p:spPr>
          <p:txBody>
            <a:bodyPr/>
            <a:lstStyle/>
            <a:p>
              <a:endParaRPr lang="en-IE" sz="900"/>
            </a:p>
          </p:txBody>
        </p:sp>
        <p:sp>
          <p:nvSpPr>
            <p:cNvPr id="13336" name="Rectangle 89"/>
            <p:cNvSpPr>
              <a:spLocks noChangeArrowheads="1"/>
            </p:cNvSpPr>
            <p:nvPr/>
          </p:nvSpPr>
          <p:spPr bwMode="auto">
            <a:xfrm>
              <a:off x="9163449" y="5785359"/>
              <a:ext cx="1025922" cy="138499"/>
            </a:xfrm>
            <a:prstGeom prst="rect">
              <a:avLst/>
            </a:prstGeom>
            <a:noFill/>
            <a:ln w="9525">
              <a:noFill/>
              <a:miter lim="800000"/>
              <a:headEnd/>
              <a:tailEnd/>
            </a:ln>
          </p:spPr>
          <p:txBody>
            <a:bodyPr wrap="none" lIns="0" tIns="0" rIns="0" bIns="0">
              <a:spAutoFit/>
            </a:bodyPr>
            <a:lstStyle/>
            <a:p>
              <a:pPr algn="l"/>
              <a:r>
                <a:rPr lang="en-IE" sz="900">
                  <a:solidFill>
                    <a:srgbClr val="000000"/>
                  </a:solidFill>
                  <a:latin typeface="Arial" charset="0"/>
                </a:rPr>
                <a:t>Operator/other work</a:t>
              </a:r>
              <a:endParaRPr lang="en-IE" sz="900" dirty="0"/>
            </a:p>
          </p:txBody>
        </p:sp>
        <p:sp>
          <p:nvSpPr>
            <p:cNvPr id="13337" name="Rectangle 90"/>
            <p:cNvSpPr>
              <a:spLocks noChangeArrowheads="1"/>
            </p:cNvSpPr>
            <p:nvPr/>
          </p:nvSpPr>
          <p:spPr bwMode="auto">
            <a:xfrm>
              <a:off x="9048328" y="5829017"/>
              <a:ext cx="84138" cy="77787"/>
            </a:xfrm>
            <a:prstGeom prst="rect">
              <a:avLst/>
            </a:prstGeom>
            <a:solidFill>
              <a:srgbClr val="CCFFFF"/>
            </a:solidFill>
            <a:ln w="11113">
              <a:solidFill>
                <a:srgbClr val="000000"/>
              </a:solidFill>
              <a:miter lim="800000"/>
              <a:headEnd/>
              <a:tailEnd/>
            </a:ln>
          </p:spPr>
          <p:txBody>
            <a:bodyPr/>
            <a:lstStyle/>
            <a:p>
              <a:endParaRPr lang="en-IE" sz="900"/>
            </a:p>
          </p:txBody>
        </p:sp>
        <p:sp>
          <p:nvSpPr>
            <p:cNvPr id="13338" name="Rectangle 91"/>
            <p:cNvSpPr>
              <a:spLocks noChangeArrowheads="1"/>
            </p:cNvSpPr>
            <p:nvPr/>
          </p:nvSpPr>
          <p:spPr bwMode="auto">
            <a:xfrm>
              <a:off x="9163449" y="5556624"/>
              <a:ext cx="756617" cy="138499"/>
            </a:xfrm>
            <a:prstGeom prst="rect">
              <a:avLst/>
            </a:prstGeom>
            <a:noFill/>
            <a:ln w="9525">
              <a:noFill/>
              <a:miter lim="800000"/>
              <a:headEnd/>
              <a:tailEnd/>
            </a:ln>
          </p:spPr>
          <p:txBody>
            <a:bodyPr wrap="none" lIns="0" tIns="0" rIns="0" bIns="0">
              <a:spAutoFit/>
            </a:bodyPr>
            <a:lstStyle/>
            <a:p>
              <a:pPr algn="l"/>
              <a:r>
                <a:rPr lang="en-IE" sz="900">
                  <a:solidFill>
                    <a:srgbClr val="000000"/>
                  </a:solidFill>
                  <a:latin typeface="Arial" charset="0"/>
                </a:rPr>
                <a:t>General admin</a:t>
              </a:r>
              <a:endParaRPr lang="en-IE" sz="900" dirty="0"/>
            </a:p>
          </p:txBody>
        </p:sp>
        <p:sp>
          <p:nvSpPr>
            <p:cNvPr id="13339" name="Rectangle 92"/>
            <p:cNvSpPr>
              <a:spLocks noChangeArrowheads="1"/>
            </p:cNvSpPr>
            <p:nvPr/>
          </p:nvSpPr>
          <p:spPr bwMode="auto">
            <a:xfrm>
              <a:off x="9048328" y="6056958"/>
              <a:ext cx="84138" cy="79375"/>
            </a:xfrm>
            <a:prstGeom prst="rect">
              <a:avLst/>
            </a:prstGeom>
            <a:solidFill>
              <a:srgbClr val="660066"/>
            </a:solidFill>
            <a:ln w="11113">
              <a:solidFill>
                <a:srgbClr val="000000"/>
              </a:solidFill>
              <a:miter lim="800000"/>
              <a:headEnd/>
              <a:tailEnd/>
            </a:ln>
          </p:spPr>
          <p:txBody>
            <a:bodyPr/>
            <a:lstStyle/>
            <a:p>
              <a:endParaRPr lang="en-IE" sz="900"/>
            </a:p>
          </p:txBody>
        </p:sp>
        <p:sp>
          <p:nvSpPr>
            <p:cNvPr id="148" name="Rectangle 95"/>
            <p:cNvSpPr>
              <a:spLocks noChangeArrowheads="1"/>
            </p:cNvSpPr>
            <p:nvPr/>
          </p:nvSpPr>
          <p:spPr bwMode="auto">
            <a:xfrm>
              <a:off x="9163450" y="6242829"/>
              <a:ext cx="468077" cy="138499"/>
            </a:xfrm>
            <a:prstGeom prst="rect">
              <a:avLst/>
            </a:prstGeom>
            <a:noFill/>
            <a:ln w="9525">
              <a:noFill/>
              <a:miter lim="800000"/>
              <a:headEnd/>
              <a:tailEnd/>
            </a:ln>
          </p:spPr>
          <p:txBody>
            <a:bodyPr wrap="none" lIns="0" tIns="0" rIns="0" bIns="0">
              <a:spAutoFit/>
            </a:bodyPr>
            <a:lstStyle/>
            <a:p>
              <a:pPr algn="l"/>
              <a:r>
                <a:rPr lang="en-IE" sz="900">
                  <a:solidFill>
                    <a:srgbClr val="000000"/>
                  </a:solidFill>
                  <a:latin typeface="Arial" charset="0"/>
                </a:rPr>
                <a:t>Available</a:t>
              </a:r>
              <a:endParaRPr lang="en-IE" sz="900" dirty="0"/>
            </a:p>
          </p:txBody>
        </p:sp>
        <p:sp>
          <p:nvSpPr>
            <p:cNvPr id="151" name="Rectangle 89"/>
            <p:cNvSpPr>
              <a:spLocks noChangeArrowheads="1"/>
            </p:cNvSpPr>
            <p:nvPr/>
          </p:nvSpPr>
          <p:spPr bwMode="auto">
            <a:xfrm>
              <a:off x="9163450" y="6014094"/>
              <a:ext cx="1384995" cy="138499"/>
            </a:xfrm>
            <a:prstGeom prst="rect">
              <a:avLst/>
            </a:prstGeom>
            <a:noFill/>
            <a:ln w="9525">
              <a:noFill/>
              <a:miter lim="800000"/>
              <a:headEnd/>
              <a:tailEnd/>
            </a:ln>
          </p:spPr>
          <p:txBody>
            <a:bodyPr wrap="none" lIns="0" tIns="0" rIns="0" bIns="0">
              <a:spAutoFit/>
            </a:bodyPr>
            <a:lstStyle/>
            <a:p>
              <a:pPr algn="l"/>
              <a:r>
                <a:rPr lang="en-IE" sz="900">
                  <a:solidFill>
                    <a:srgbClr val="000000"/>
                  </a:solidFill>
                  <a:latin typeface="Arial" charset="0"/>
                </a:rPr>
                <a:t>Troubleshoot, NVA, rework</a:t>
              </a:r>
              <a:endParaRPr lang="en-IE" sz="900" dirty="0"/>
            </a:p>
          </p:txBody>
        </p:sp>
        <p:sp>
          <p:nvSpPr>
            <p:cNvPr id="97" name="Rectangle 92">
              <a:extLst>
                <a:ext uri="{FF2B5EF4-FFF2-40B4-BE49-F238E27FC236}">
                  <a16:creationId xmlns:a16="http://schemas.microsoft.com/office/drawing/2014/main" id="{98C30136-9669-413F-9562-DC44F716979E}"/>
                </a:ext>
              </a:extLst>
            </p:cNvPr>
            <p:cNvSpPr>
              <a:spLocks noChangeArrowheads="1"/>
            </p:cNvSpPr>
            <p:nvPr/>
          </p:nvSpPr>
          <p:spPr bwMode="auto">
            <a:xfrm>
              <a:off x="9057623" y="6270181"/>
              <a:ext cx="84138" cy="79375"/>
            </a:xfrm>
            <a:prstGeom prst="rect">
              <a:avLst/>
            </a:prstGeom>
            <a:solidFill>
              <a:srgbClr val="FF0000"/>
            </a:solidFill>
            <a:ln w="11113">
              <a:solidFill>
                <a:srgbClr val="000000"/>
              </a:solidFill>
              <a:miter lim="800000"/>
              <a:headEnd/>
              <a:tailEnd/>
            </a:ln>
          </p:spPr>
          <p:txBody>
            <a:bodyPr/>
            <a:lstStyle/>
            <a:p>
              <a:endParaRPr lang="en-IE" sz="900"/>
            </a:p>
          </p:txBody>
        </p:sp>
      </p:grpSp>
    </p:spTree>
    <p:extLst>
      <p:ext uri="{BB962C8B-B14F-4D97-AF65-F5344CB8AC3E}">
        <p14:creationId xmlns:p14="http://schemas.microsoft.com/office/powerpoint/2010/main" val="61634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edicalHealth_16x9">
  <a:themeElements>
    <a:clrScheme name="Blue Green Wevalgo">
      <a:dk1>
        <a:sysClr val="windowText" lastClr="000000"/>
      </a:dk1>
      <a:lt1>
        <a:sysClr val="window" lastClr="FFFFFF"/>
      </a:lt1>
      <a:dk2>
        <a:srgbClr val="002060"/>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MedicalHealth">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9563817-70C1-42A7-AD6A-71B03A2FDD56}" vid="{1449147E-0BB8-4158-AE79-58D325376C7F}"/>
    </a:ext>
  </a:extLst>
</a:theme>
</file>

<file path=ppt/theme/theme2.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MedicalHealth">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MedicalHealth">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355B2C0DD24842A317F81361DD656A" ma:contentTypeVersion="3" ma:contentTypeDescription="Create a new document." ma:contentTypeScope="" ma:versionID="87a3a1581a52db438184344e758f2551">
  <xsd:schema xmlns:xsd="http://www.w3.org/2001/XMLSchema" xmlns:xs="http://www.w3.org/2001/XMLSchema" xmlns:p="http://schemas.microsoft.com/office/2006/metadata/properties" xmlns:ns2="a789f2f9-c978-49ac-a119-7150a42f818b" targetNamespace="http://schemas.microsoft.com/office/2006/metadata/properties" ma:root="true" ma:fieldsID="896805cda9d81ad133ec502e2cfaa7e9" ns2:_="">
    <xsd:import namespace="a789f2f9-c978-49ac-a119-7150a42f818b"/>
    <xsd:element name="properties">
      <xsd:complexType>
        <xsd:sequence>
          <xsd:element name="documentManagement">
            <xsd:complexType>
              <xsd:all>
                <xsd:element ref="ns2:MediaServiceMetadata" minOccurs="0"/>
                <xsd:element ref="ns2:MediaServiceFastMetadata"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89f2f9-c978-49ac-a119-7150a42f81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EB7087-7AD1-4F05-BE4F-9ACE24E570E9}">
  <ds:schemaRefs>
    <ds:schemaRef ds:uri="http://purl.org/dc/terms/"/>
    <ds:schemaRef ds:uri="a789f2f9-c978-49ac-a119-7150a42f818b"/>
    <ds:schemaRef ds:uri="http://purl.org/dc/dcmitype/"/>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D3F9A7D5-B925-4436-A739-108CA54E3982}">
  <ds:schemaRefs>
    <ds:schemaRef ds:uri="http://schemas.microsoft.com/sharepoint/v3/contenttype/forms"/>
  </ds:schemaRefs>
</ds:datastoreItem>
</file>

<file path=customXml/itemProps3.xml><?xml version="1.0" encoding="utf-8"?>
<ds:datastoreItem xmlns:ds="http://schemas.openxmlformats.org/officeDocument/2006/customXml" ds:itemID="{486A4CB1-0879-441E-824D-85AF9729FA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89f2f9-c978-49ac-a119-7150a42f81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 Wevalgo</Template>
  <TotalTime>0</TotalTime>
  <Words>298</Words>
  <Application>Microsoft Office PowerPoint</Application>
  <PresentationFormat>Widescreen</PresentationFormat>
  <Paragraphs>48</Paragraphs>
  <Slides>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9" baseType="lpstr">
      <vt:lpstr>Arial</vt:lpstr>
      <vt:lpstr>Franklin Gothic Medium</vt:lpstr>
      <vt:lpstr>Monotype Sorts</vt:lpstr>
      <vt:lpstr>Tahoma</vt:lpstr>
      <vt:lpstr>Wingdings</vt:lpstr>
      <vt:lpstr>MedicalHealth_16x9</vt:lpstr>
      <vt:lpstr>Chart</vt:lpstr>
      <vt:lpstr>Operational DILO example</vt:lpstr>
      <vt:lpstr>Supervisor DILO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2019-02-14T06:49:42Z</dcterms:created>
  <dcterms:modified xsi:type="dcterms:W3CDTF">2019-03-20T08:43:45Z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TC029010249991</vt:lpwstr>
  </property>
  <property fmtid="{D5CDD505-2E9C-101B-9397-08002B2CF9AE}" pid="3" name="ContentTypeId">
    <vt:lpwstr>0x01010020355B2C0DD24842A317F81361DD656A</vt:lpwstr>
  </property>
</Properties>
</file>